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3" r:id="rId18"/>
    <p:sldId id="275" r:id="rId19"/>
    <p:sldId id="276" r:id="rId20"/>
    <p:sldId id="277" r:id="rId21"/>
    <p:sldId id="278" r:id="rId22"/>
    <p:sldId id="279" r:id="rId23"/>
    <p:sldId id="280" r:id="rId24"/>
    <p:sldId id="281" r:id="rId25"/>
    <p:sldId id="282" r:id="rId26"/>
    <p:sldId id="283" r:id="rId27"/>
    <p:sldId id="284" r:id="rId28"/>
  </p:sldIdLst>
  <p:sldSz cx="9144000" cy="5143500" type="screen16x9"/>
  <p:notesSz cx="6858000" cy="9144000"/>
  <p:embeddedFontLst>
    <p:embeddedFont>
      <p:font typeface="Georgia" panose="02040502050405020303" pitchFamily="18" charset="0"/>
      <p:regular r:id="rId30"/>
      <p:bold r:id="rId31"/>
      <p:italic r:id="rId32"/>
      <p:boldItalic r:id="rId33"/>
    </p:embeddedFont>
    <p:embeddedFont>
      <p:font typeface="Roboto"/>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988" autoAdjust="0"/>
  </p:normalViewPr>
  <p:slideViewPr>
    <p:cSldViewPr snapToGrid="0">
      <p:cViewPr varScale="1">
        <p:scale>
          <a:sx n="80" d="100"/>
          <a:sy n="80" d="100"/>
        </p:scale>
        <p:origin x="1522" y="53"/>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482085ca89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482085ca89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482085ca89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482085ca89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Today we have assembled a varied group of esteemed guests - experts, knowledgeable bystanders and those who have taken the time and interest to learn a little more.</a:t>
            </a:r>
            <a:endParaRPr dirty="0"/>
          </a:p>
          <a:p>
            <a:pPr marL="0" lvl="0" indent="0" algn="l" rtl="0">
              <a:spcBef>
                <a:spcPts val="0"/>
              </a:spcBef>
              <a:spcAft>
                <a:spcPts val="0"/>
              </a:spcAft>
              <a:buNone/>
            </a:pPr>
            <a:r>
              <a:rPr lang="en-GB" dirty="0"/>
              <a:t>Before we hear from some of our speakers, I thought I would take a few moments to give some context for the session </a:t>
            </a:r>
            <a:endParaRPr dirty="0"/>
          </a:p>
          <a:p>
            <a:pPr marL="0" lvl="0" indent="0" algn="l" rtl="0">
              <a:spcBef>
                <a:spcPts val="0"/>
              </a:spcBef>
              <a:spcAft>
                <a:spcPts val="0"/>
              </a:spcAft>
              <a:buNone/>
            </a:pPr>
            <a:r>
              <a:rPr lang="en-GB" dirty="0"/>
              <a:t>So I am going to talk briefly about the science, followed by some, hopefully interesting facts on the home energy challenge.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38c1dfd36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8c1dfd36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3893a073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3893a073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basic physics of the greenhouse effect as a result of CO2 has been understood for over 200 years.</a:t>
            </a:r>
            <a:endParaRPr dirty="0"/>
          </a:p>
          <a:p>
            <a:pPr marL="0" lvl="0" indent="0" algn="l" rtl="0">
              <a:spcBef>
                <a:spcPts val="0"/>
              </a:spcBef>
              <a:spcAft>
                <a:spcPts val="0"/>
              </a:spcAft>
              <a:buNone/>
            </a:pPr>
            <a:r>
              <a:rPr lang="en-GB" dirty="0"/>
              <a:t>CO2 passed visible without much effect; the longer infrared radiation from the Earth’s surface is partially absorbed as a result of the coupled vibrational and rotational energy transitions within the molecule.</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GB" dirty="0">
                <a:solidFill>
                  <a:schemeClr val="dk1"/>
                </a:solidFill>
              </a:rPr>
              <a:t>Increased levels of CO2 in the atmosphere create a slight warming effect.</a:t>
            </a:r>
          </a:p>
          <a:p>
            <a:pPr marL="0" lvl="0" indent="0" algn="l" rtl="0">
              <a:spcBef>
                <a:spcPts val="0"/>
              </a:spcBef>
              <a:spcAft>
                <a:spcPts val="0"/>
              </a:spcAft>
              <a:buClr>
                <a:schemeClr val="dk1"/>
              </a:buClr>
              <a:buSzPts val="1100"/>
              <a:buFont typeface="Arial"/>
              <a:buNone/>
            </a:pPr>
            <a:r>
              <a:rPr lang="en-GB" dirty="0">
                <a:solidFill>
                  <a:schemeClr val="dk1"/>
                </a:solidFill>
              </a:rPr>
              <a:t>T</a:t>
            </a:r>
            <a:r>
              <a:rPr lang="en-GB" sz="1200" dirty="0">
                <a:solidFill>
                  <a:srgbClr val="202124"/>
                </a:solidFill>
                <a:highlight>
                  <a:schemeClr val="lt1"/>
                </a:highlight>
              </a:rPr>
              <a:t>he intensity of energy that reaches Earth’s atmosphere is called solar irradiance and is </a:t>
            </a:r>
            <a:r>
              <a:rPr lang="en-GB" sz="1200" b="1" dirty="0">
                <a:solidFill>
                  <a:srgbClr val="202124"/>
                </a:solidFill>
                <a:highlight>
                  <a:schemeClr val="lt1"/>
                </a:highlight>
              </a:rPr>
              <a:t>1,360 W/m². </a:t>
            </a:r>
            <a:endParaRPr sz="1200" b="1" dirty="0">
              <a:solidFill>
                <a:srgbClr val="202124"/>
              </a:solidFill>
              <a:highlight>
                <a:schemeClr val="lt1"/>
              </a:highlight>
            </a:endParaRPr>
          </a:p>
          <a:p>
            <a:pPr marL="0" lvl="0" indent="0" algn="l" rtl="0">
              <a:spcBef>
                <a:spcPts val="0"/>
              </a:spcBef>
              <a:spcAft>
                <a:spcPts val="0"/>
              </a:spcAft>
              <a:buClr>
                <a:schemeClr val="dk1"/>
              </a:buClr>
              <a:buSzPts val="1100"/>
              <a:buFont typeface="Arial"/>
              <a:buNone/>
            </a:pPr>
            <a:r>
              <a:rPr lang="en-GB" sz="1200" b="1" dirty="0">
                <a:solidFill>
                  <a:srgbClr val="202124"/>
                </a:solidFill>
                <a:highlight>
                  <a:schemeClr val="lt1"/>
                </a:highlight>
              </a:rPr>
              <a:t>Without any CO2, the Earth would be -18C - so its useful.  The average temperature of the Earth is about 14C as a result.</a:t>
            </a:r>
            <a:endParaRPr sz="1200" b="1" dirty="0">
              <a:solidFill>
                <a:srgbClr val="202124"/>
              </a:solidFill>
              <a:highlight>
                <a:schemeClr val="lt1"/>
              </a:highlight>
            </a:endParaRPr>
          </a:p>
          <a:p>
            <a:pPr marL="0" lvl="0" indent="0" algn="l" rtl="0">
              <a:spcBef>
                <a:spcPts val="0"/>
              </a:spcBef>
              <a:spcAft>
                <a:spcPts val="0"/>
              </a:spcAft>
              <a:buClr>
                <a:schemeClr val="dk1"/>
              </a:buClr>
              <a:buSzPts val="1100"/>
              <a:buFont typeface="Arial"/>
              <a:buNone/>
            </a:pPr>
            <a:r>
              <a:rPr lang="en-GB" dirty="0">
                <a:solidFill>
                  <a:schemeClr val="dk1"/>
                </a:solidFill>
              </a:rPr>
              <a:t>Warming adds just 4W/m2.</a:t>
            </a: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Doesn’t sound a lot but the earth is big - and it therefore equates the heat equivalent of 3 Hiroshima bombs exploding every single second.  Imagine that!</a:t>
            </a:r>
          </a:p>
          <a:p>
            <a:pPr marL="0" lvl="0" indent="0" algn="l" rtl="0">
              <a:spcBef>
                <a:spcPts val="0"/>
              </a:spcBef>
              <a:spcAft>
                <a:spcPts val="0"/>
              </a:spcAft>
              <a:buClr>
                <a:schemeClr val="dk1"/>
              </a:buClr>
              <a:buSzPts val="1100"/>
              <a:buFont typeface="Arial"/>
              <a:buNone/>
            </a:pPr>
            <a:endParaRPr lang="en-GB" dirty="0">
              <a:solidFill>
                <a:schemeClr val="dk1"/>
              </a:solidFill>
            </a:endParaRPr>
          </a:p>
          <a:p>
            <a:pPr marL="0" lvl="0" indent="0" algn="l" rtl="0">
              <a:spcBef>
                <a:spcPts val="0"/>
              </a:spcBef>
              <a:spcAft>
                <a:spcPts val="0"/>
              </a:spcAft>
              <a:buClr>
                <a:schemeClr val="dk1"/>
              </a:buClr>
              <a:buSzPts val="1100"/>
              <a:buFont typeface="Arial"/>
              <a:buNone/>
            </a:pPr>
            <a:r>
              <a:rPr lang="en-GB" dirty="0"/>
              <a:t>But CO2 is not the only greenhouse gas; as illustrated by the figure on the right which shows methane, water vapour and nitrous oxide (aeroplanes).</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482085ca89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482085ca8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r>
              <a:rPr lang="en-GB" dirty="0">
                <a:solidFill>
                  <a:schemeClr val="dk1"/>
                </a:solidFill>
              </a:rPr>
              <a:t>Fossil fuels release greenhouse gasses - primarily CO2 and methane that </a:t>
            </a:r>
            <a:r>
              <a:rPr lang="en-GB" sz="1050" dirty="0">
                <a:solidFill>
                  <a:srgbClr val="4D5156"/>
                </a:solidFill>
                <a:highlight>
                  <a:srgbClr val="FFFFFF"/>
                </a:highlight>
              </a:rPr>
              <a:t>blanket the Earth, trapping the sun’s heat - this leads to global warming and climate change. </a:t>
            </a:r>
            <a:endParaRPr dirty="0">
              <a:solidFill>
                <a:schemeClr val="dk1"/>
              </a:solidFill>
            </a:endParaRPr>
          </a:p>
          <a:p>
            <a:pPr marL="0" lvl="0" indent="0" algn="l" rtl="0">
              <a:spcBef>
                <a:spcPts val="0"/>
              </a:spcBef>
              <a:spcAft>
                <a:spcPts val="0"/>
              </a:spcAft>
              <a:buNone/>
            </a:pPr>
            <a:r>
              <a:rPr lang="en-GB" dirty="0">
                <a:solidFill>
                  <a:schemeClr val="dk1"/>
                </a:solidFill>
              </a:rPr>
              <a:t>Currently CO2 makes up 416 ppm of the atmosphere </a:t>
            </a:r>
            <a:endParaRPr dirty="0">
              <a:solidFill>
                <a:schemeClr val="dk1"/>
              </a:solidFill>
            </a:endParaRPr>
          </a:p>
          <a:p>
            <a:pPr marL="0" lvl="0" indent="0" algn="l" rtl="0">
              <a:spcBef>
                <a:spcPts val="0"/>
              </a:spcBef>
              <a:spcAft>
                <a:spcPts val="0"/>
              </a:spcAft>
              <a:buNone/>
            </a:pPr>
            <a:r>
              <a:rPr lang="en-GB" dirty="0"/>
              <a:t>Carbon dioxide levels in the atmosphere have always varied and currently it is growing at a rate of around 2.3ppm.</a:t>
            </a:r>
            <a:endParaRPr dirty="0"/>
          </a:p>
          <a:p>
            <a:pPr marL="0" lvl="0" indent="0" algn="l" rtl="0">
              <a:spcBef>
                <a:spcPts val="0"/>
              </a:spcBef>
              <a:spcAft>
                <a:spcPts val="0"/>
              </a:spcAft>
              <a:buNone/>
            </a:pPr>
            <a:r>
              <a:rPr lang="en-GB" dirty="0"/>
              <a:t>In my 50 years on this earth it has increased by 30% (from 325ppm).</a:t>
            </a:r>
            <a:endParaRPr dirty="0"/>
          </a:p>
          <a:p>
            <a:pPr marL="0" lvl="0" indent="0" algn="l" rtl="0">
              <a:spcBef>
                <a:spcPts val="0"/>
              </a:spcBef>
              <a:spcAft>
                <a:spcPts val="0"/>
              </a:spcAft>
              <a:buNone/>
            </a:pPr>
            <a:r>
              <a:rPr lang="en-GB" dirty="0"/>
              <a:t>It is the rate of change that is most alarming - you can see the change is so dramatic since 1950.</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490fbceb9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490fbceb9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300" dirty="0">
                <a:solidFill>
                  <a:schemeClr val="dk1"/>
                </a:solidFill>
                <a:highlight>
                  <a:srgbClr val="FFFFFF"/>
                </a:highlight>
                <a:latin typeface="Georgia"/>
                <a:ea typeface="Georgia"/>
                <a:cs typeface="Georgia"/>
                <a:sym typeface="Georgia"/>
              </a:rPr>
              <a:t>The temperature of the Earth has also always changed - and here we see the change over the last 66 million years.</a:t>
            </a:r>
            <a:endParaRPr sz="1300" dirty="0">
              <a:solidFill>
                <a:schemeClr val="dk1"/>
              </a:solidFill>
              <a:highlight>
                <a:srgbClr val="FFFFFF"/>
              </a:highlight>
              <a:latin typeface="Georgia"/>
              <a:ea typeface="Georgia"/>
              <a:cs typeface="Georgia"/>
              <a:sym typeface="Georgia"/>
            </a:endParaRPr>
          </a:p>
          <a:p>
            <a:pPr marL="0" lvl="0" indent="0" algn="l" rtl="0">
              <a:spcBef>
                <a:spcPts val="0"/>
              </a:spcBef>
              <a:spcAft>
                <a:spcPts val="0"/>
              </a:spcAft>
              <a:buClr>
                <a:schemeClr val="dk1"/>
              </a:buClr>
              <a:buSzPts val="1100"/>
              <a:buFont typeface="Arial"/>
              <a:buNone/>
            </a:pPr>
            <a:r>
              <a:rPr lang="en-GB" sz="1300" dirty="0">
                <a:solidFill>
                  <a:schemeClr val="dk1"/>
                </a:solidFill>
                <a:highlight>
                  <a:srgbClr val="FFFFFF"/>
                </a:highlight>
                <a:latin typeface="Georgia"/>
                <a:ea typeface="Georgia"/>
                <a:cs typeface="Georgia"/>
                <a:sym typeface="Georgia"/>
              </a:rPr>
              <a:t>During the hothouse Eocene - the Earth had no ice and sea levels were the equivalent of 200m higher than they are today – for context Upper Boddington is around 150m above sea level.  I suggest we don’t want to go there again!</a:t>
            </a:r>
            <a:endParaRPr sz="1300" dirty="0">
              <a:solidFill>
                <a:schemeClr val="dk1"/>
              </a:solidFill>
              <a:highlight>
                <a:srgbClr val="FFFFFF"/>
              </a:highlight>
              <a:latin typeface="Georgia"/>
              <a:ea typeface="Georgia"/>
              <a:cs typeface="Georgia"/>
              <a:sym typeface="Georgia"/>
            </a:endParaRPr>
          </a:p>
          <a:p>
            <a:pPr marL="0" lvl="0" indent="0" algn="l" rtl="0">
              <a:spcBef>
                <a:spcPts val="0"/>
              </a:spcBef>
              <a:spcAft>
                <a:spcPts val="0"/>
              </a:spcAft>
              <a:buClr>
                <a:schemeClr val="dk1"/>
              </a:buClr>
              <a:buSzPts val="1100"/>
              <a:buFont typeface="Arial"/>
              <a:buNone/>
            </a:pPr>
            <a:endParaRPr sz="1300" dirty="0">
              <a:solidFill>
                <a:schemeClr val="dk1"/>
              </a:solidFill>
              <a:highlight>
                <a:srgbClr val="FFFFFF"/>
              </a:highlight>
              <a:latin typeface="Georgia"/>
              <a:ea typeface="Georgia"/>
              <a:cs typeface="Georgia"/>
              <a:sym typeface="Georgia"/>
            </a:endParaRPr>
          </a:p>
          <a:p>
            <a:pPr marL="0" lvl="0" indent="0" algn="l" rtl="0">
              <a:spcBef>
                <a:spcPts val="0"/>
              </a:spcBef>
              <a:spcAft>
                <a:spcPts val="0"/>
              </a:spcAft>
              <a:buClr>
                <a:schemeClr val="dk1"/>
              </a:buClr>
              <a:buSzPts val="1100"/>
              <a:buFont typeface="Arial"/>
              <a:buNone/>
            </a:pPr>
            <a:r>
              <a:rPr lang="en-GB" sz="1300" dirty="0">
                <a:solidFill>
                  <a:schemeClr val="dk1"/>
                </a:solidFill>
                <a:highlight>
                  <a:srgbClr val="FFFFFF"/>
                </a:highlight>
                <a:latin typeface="Georgia"/>
                <a:ea typeface="Georgia"/>
                <a:cs typeface="Georgia"/>
                <a:sym typeface="Georgia"/>
              </a:rPr>
              <a:t>The Earth has warmed by around 1.1C since the industrial revolution. On land - here in UB we have warmed 1.3C.  </a:t>
            </a:r>
            <a:endParaRPr sz="1300" dirty="0">
              <a:solidFill>
                <a:schemeClr val="dk1"/>
              </a:solidFill>
              <a:highlight>
                <a:srgbClr val="FFFFFF"/>
              </a:highlight>
              <a:latin typeface="Georgia"/>
              <a:ea typeface="Georgia"/>
              <a:cs typeface="Georgia"/>
              <a:sym typeface="Georgia"/>
            </a:endParaRPr>
          </a:p>
          <a:p>
            <a:pPr marL="0" lvl="0" indent="0" algn="l" rtl="0">
              <a:spcBef>
                <a:spcPts val="0"/>
              </a:spcBef>
              <a:spcAft>
                <a:spcPts val="0"/>
              </a:spcAft>
              <a:buClr>
                <a:schemeClr val="dk1"/>
              </a:buClr>
              <a:buSzPts val="1100"/>
              <a:buFont typeface="Arial"/>
              <a:buNone/>
            </a:pPr>
            <a:r>
              <a:rPr lang="en-GB" sz="1300" dirty="0">
                <a:solidFill>
                  <a:schemeClr val="dk1"/>
                </a:solidFill>
                <a:highlight>
                  <a:srgbClr val="FFFFFF"/>
                </a:highlight>
                <a:latin typeface="Georgia"/>
                <a:ea typeface="Georgia"/>
                <a:cs typeface="Georgia"/>
                <a:sym typeface="Georgia"/>
              </a:rPr>
              <a:t>The cause of this rapid change is the burning of fossil fuels : coal, oil gas.</a:t>
            </a:r>
            <a:endParaRPr sz="1300" dirty="0">
              <a:solidFill>
                <a:schemeClr val="dk1"/>
              </a:solidFill>
              <a:highlight>
                <a:srgbClr val="FFFFFF"/>
              </a:highlight>
              <a:latin typeface="Georgia"/>
              <a:ea typeface="Georgia"/>
              <a:cs typeface="Georgia"/>
              <a:sym typeface="Georgi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482085ca89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482085ca89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So what's the problem?  The long dry, warm summer has been quite nice.</a:t>
            </a:r>
          </a:p>
          <a:p>
            <a:pPr marL="0" lvl="0" indent="0" algn="l" rtl="0">
              <a:spcBef>
                <a:spcPts val="0"/>
              </a:spcBef>
              <a:spcAft>
                <a:spcPts val="0"/>
              </a:spcAft>
              <a:buNone/>
            </a:pPr>
            <a:endParaRPr dirty="0"/>
          </a:p>
          <a:p>
            <a:pPr marL="0" lvl="0" indent="0" algn="l" rtl="0">
              <a:spcBef>
                <a:spcPts val="0"/>
              </a:spcBef>
              <a:spcAft>
                <a:spcPts val="0"/>
              </a:spcAft>
              <a:buNone/>
            </a:pPr>
            <a:r>
              <a:rPr lang="en-GB" dirty="0"/>
              <a:t>For the last 10,000, as part of the Holocene, humans have benefited from relatively stable climate.</a:t>
            </a:r>
            <a:endParaRPr dirty="0"/>
          </a:p>
          <a:p>
            <a:pPr marL="0" lvl="0" indent="0" algn="l" rtl="0">
              <a:spcBef>
                <a:spcPts val="0"/>
              </a:spcBef>
              <a:spcAft>
                <a:spcPts val="0"/>
              </a:spcAft>
              <a:buNone/>
            </a:pPr>
            <a:r>
              <a:rPr lang="en-GB" dirty="0"/>
              <a:t>This regularity of the seasons has allowed the development of agriculture which was key to the human race developing and sustaining the world's population.</a:t>
            </a:r>
            <a:endParaRPr dirty="0"/>
          </a:p>
          <a:p>
            <a:pPr marL="0" lvl="0" indent="0" algn="l" rtl="0">
              <a:spcBef>
                <a:spcPts val="0"/>
              </a:spcBef>
              <a:spcAft>
                <a:spcPts val="0"/>
              </a:spcAft>
              <a:buNone/>
            </a:pPr>
            <a:endParaRPr lang="en-GB" dirty="0"/>
          </a:p>
          <a:p>
            <a:pPr marL="0" lvl="0" indent="0" algn="l" rtl="0">
              <a:spcBef>
                <a:spcPts val="0"/>
              </a:spcBef>
              <a:spcAft>
                <a:spcPts val="0"/>
              </a:spcAft>
              <a:buNone/>
            </a:pPr>
            <a:r>
              <a:rPr lang="en-GB" dirty="0"/>
              <a:t>We can see from the data that extreme weather is on the rise – although this stops at 2017 – and the last five years have been worse.</a:t>
            </a:r>
            <a:endParaRPr dirty="0"/>
          </a:p>
          <a:p>
            <a:pPr marL="0" lvl="0" indent="0" algn="l" rtl="0">
              <a:spcBef>
                <a:spcPts val="0"/>
              </a:spcBef>
              <a:spcAft>
                <a:spcPts val="0"/>
              </a:spcAft>
              <a:buNone/>
            </a:pPr>
            <a:r>
              <a:rPr lang="en-GB" dirty="0"/>
              <a:t>With climate change, the increased heat, or entropy - the weather is becoming less predictable.</a:t>
            </a:r>
            <a:endParaRPr dirty="0"/>
          </a:p>
          <a:p>
            <a:pPr marL="0" lvl="0" indent="0" algn="l" rtl="0">
              <a:spcBef>
                <a:spcPts val="0"/>
              </a:spcBef>
              <a:spcAft>
                <a:spcPts val="0"/>
              </a:spcAft>
              <a:buNone/>
            </a:pPr>
            <a:r>
              <a:rPr lang="en-GB" dirty="0"/>
              <a:t>Droughts are increasing.</a:t>
            </a:r>
            <a:endParaRPr dirty="0"/>
          </a:p>
          <a:p>
            <a:pPr marL="0" lvl="0" indent="0" algn="l" rtl="0">
              <a:spcBef>
                <a:spcPts val="0"/>
              </a:spcBef>
              <a:spcAft>
                <a:spcPts val="0"/>
              </a:spcAft>
              <a:buNone/>
            </a:pPr>
            <a:r>
              <a:rPr lang="en-GB" dirty="0"/>
              <a:t>Heavy rainfall is leading to devastating floods.</a:t>
            </a:r>
            <a:endParaRPr dirty="0"/>
          </a:p>
          <a:p>
            <a:pPr marL="0" lvl="0" indent="0" algn="l" rtl="0">
              <a:spcBef>
                <a:spcPts val="0"/>
              </a:spcBef>
              <a:spcAft>
                <a:spcPts val="0"/>
              </a:spcAft>
              <a:buNone/>
            </a:pPr>
            <a:r>
              <a:rPr lang="en-GB" dirty="0"/>
              <a:t>Heat and drought is leading to an increase in wildfires.</a:t>
            </a:r>
            <a:endParaRPr dirty="0"/>
          </a:p>
          <a:p>
            <a:pPr marL="0" lvl="0" indent="0" algn="l" rtl="0">
              <a:spcBef>
                <a:spcPts val="0"/>
              </a:spcBef>
              <a:spcAft>
                <a:spcPts val="0"/>
              </a:spcAft>
              <a:buNone/>
            </a:pPr>
            <a:r>
              <a:rPr lang="en-GB" dirty="0"/>
              <a:t>Hurricanes are becoming about 10% more powerful per degree C.</a:t>
            </a:r>
            <a:endParaRPr dirty="0"/>
          </a:p>
          <a:p>
            <a:pPr marL="0" lvl="0" indent="0" algn="l" rtl="0">
              <a:spcBef>
                <a:spcPts val="0"/>
              </a:spcBef>
              <a:spcAft>
                <a:spcPts val="0"/>
              </a:spcAft>
              <a:buNone/>
            </a:pPr>
            <a:r>
              <a:rPr lang="en-GB" dirty="0"/>
              <a:t>Sea levels are rising at 4mm a year.</a:t>
            </a:r>
            <a:endParaRPr dirty="0"/>
          </a:p>
          <a:p>
            <a:pPr marL="0" lvl="0" indent="0" algn="l" rtl="0">
              <a:spcBef>
                <a:spcPts val="0"/>
              </a:spcBef>
              <a:spcAft>
                <a:spcPts val="0"/>
              </a:spcAft>
              <a:buNone/>
            </a:pPr>
            <a:r>
              <a:rPr lang="en-GB" dirty="0"/>
              <a:t>Extinction of large populations of the insects and mammals we rely on as part of this ecosystem.</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sz="1200" dirty="0">
              <a:solidFill>
                <a:srgbClr val="202124"/>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38a7975657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38a7975657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dirty="0">
                <a:solidFill>
                  <a:schemeClr val="dk1"/>
                </a:solidFill>
              </a:rPr>
              <a:t>Illustrations of a few Climate Impacts</a:t>
            </a:r>
            <a:endParaRPr b="1"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This year …</a:t>
            </a:r>
          </a:p>
          <a:p>
            <a:pPr marL="0" lvl="0" indent="0" algn="l" rtl="0">
              <a:spcBef>
                <a:spcPts val="0"/>
              </a:spcBef>
              <a:spcAft>
                <a:spcPts val="0"/>
              </a:spcAft>
              <a:buClr>
                <a:schemeClr val="dk1"/>
              </a:buClr>
              <a:buSzPts val="1100"/>
              <a:buFont typeface="Arial"/>
              <a:buNone/>
            </a:pPr>
            <a:r>
              <a:rPr lang="en-GB" dirty="0">
                <a:solidFill>
                  <a:schemeClr val="dk1"/>
                </a:solidFill>
              </a:rPr>
              <a:t>Iraq hit sustained and unliveable temperatures in excess of 50C.</a:t>
            </a: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The </a:t>
            </a:r>
            <a:r>
              <a:rPr lang="en-GB" dirty="0" err="1">
                <a:solidFill>
                  <a:schemeClr val="dk1"/>
                </a:solidFill>
              </a:rPr>
              <a:t>Yantzi</a:t>
            </a:r>
            <a:r>
              <a:rPr lang="en-GB" dirty="0">
                <a:solidFill>
                  <a:schemeClr val="dk1"/>
                </a:solidFill>
              </a:rPr>
              <a:t> River in China has dried up in part.</a:t>
            </a:r>
            <a:endParaRPr dirty="0">
              <a:solidFill>
                <a:schemeClr val="dk1"/>
              </a:solidFill>
            </a:endParaRPr>
          </a:p>
          <a:p>
            <a:pPr marL="0" lvl="0" indent="0" algn="l" rtl="0">
              <a:spcBef>
                <a:spcPts val="0"/>
              </a:spcBef>
              <a:spcAft>
                <a:spcPts val="0"/>
              </a:spcAft>
              <a:buNone/>
            </a:pPr>
            <a:r>
              <a:rPr lang="en-GB" dirty="0">
                <a:solidFill>
                  <a:schemeClr val="dk1"/>
                </a:solidFill>
              </a:rPr>
              <a:t>Arctic hit temperatures earlier this year were 30C above average and the Antarctica 40C - first time ever recorded by a long way!</a:t>
            </a:r>
            <a:endParaRPr dirty="0">
              <a:solidFill>
                <a:schemeClr val="dk1"/>
              </a:solidFill>
            </a:endParaRPr>
          </a:p>
          <a:p>
            <a:pPr marL="0" lvl="0" indent="0" algn="l" rtl="0">
              <a:spcBef>
                <a:spcPts val="0"/>
              </a:spcBef>
              <a:spcAft>
                <a:spcPts val="0"/>
              </a:spcAft>
              <a:buNone/>
            </a:pPr>
            <a:endParaRPr lang="en-GB" sz="1200" dirty="0">
              <a:solidFill>
                <a:srgbClr val="202124"/>
              </a:solidFill>
              <a:highlight>
                <a:schemeClr val="lt1"/>
              </a:highlight>
            </a:endParaRPr>
          </a:p>
          <a:p>
            <a:pPr marL="0" lvl="0" indent="0" algn="l" rtl="0">
              <a:spcBef>
                <a:spcPts val="0"/>
              </a:spcBef>
              <a:spcAft>
                <a:spcPts val="0"/>
              </a:spcAft>
              <a:buNone/>
            </a:pPr>
            <a:r>
              <a:rPr lang="en-GB" sz="1200" dirty="0">
                <a:solidFill>
                  <a:srgbClr val="202124"/>
                </a:solidFill>
                <a:highlight>
                  <a:schemeClr val="lt1"/>
                </a:highlight>
              </a:rPr>
              <a:t>By 2100, sea levels will be between 0.26 metre and 0.77 metres higher than tod</a:t>
            </a:r>
            <a:r>
              <a:rPr lang="en-GB" sz="1200" b="0" dirty="0">
                <a:solidFill>
                  <a:srgbClr val="202124"/>
                </a:solidFill>
                <a:highlight>
                  <a:schemeClr val="lt1"/>
                </a:highlight>
              </a:rPr>
              <a:t>ay</a:t>
            </a:r>
            <a:r>
              <a:rPr lang="en-GB" sz="1200" dirty="0">
                <a:solidFill>
                  <a:srgbClr val="202124"/>
                </a:solidFill>
                <a:highlight>
                  <a:schemeClr val="lt1"/>
                </a:highlight>
              </a:rPr>
              <a:t> and threaten 200 million people who live in low-lying coastal areas.</a:t>
            </a:r>
            <a:endParaRPr dirty="0">
              <a:solidFill>
                <a:schemeClr val="dk1"/>
              </a:solidFill>
            </a:endParaRPr>
          </a:p>
          <a:p>
            <a:pPr marL="0" lvl="0" indent="0" algn="l" rtl="0">
              <a:spcBef>
                <a:spcPts val="0"/>
              </a:spcBef>
              <a:spcAft>
                <a:spcPts val="0"/>
              </a:spcAft>
              <a:buNone/>
            </a:pPr>
            <a:r>
              <a:rPr lang="en-GB" dirty="0">
                <a:solidFill>
                  <a:schemeClr val="dk1"/>
                </a:solidFill>
              </a:rPr>
              <a:t>For every 1 </a:t>
            </a:r>
            <a:r>
              <a:rPr lang="en-GB" dirty="0" err="1">
                <a:solidFill>
                  <a:schemeClr val="dk1"/>
                </a:solidFill>
              </a:rPr>
              <a:t>deg</a:t>
            </a:r>
            <a:r>
              <a:rPr lang="en-GB" dirty="0">
                <a:solidFill>
                  <a:schemeClr val="dk1"/>
                </a:solidFill>
              </a:rPr>
              <a:t> of warming, it is estimated that 400m people will become displaced as their homelands become uninhabitable</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sz="1150" dirty="0">
                <a:solidFill>
                  <a:schemeClr val="dk1"/>
                </a:solidFill>
                <a:highlight>
                  <a:schemeClr val="lt1"/>
                </a:highlight>
                <a:latin typeface="Roboto"/>
                <a:ea typeface="Roboto"/>
                <a:cs typeface="Roboto"/>
                <a:sym typeface="Roboto"/>
              </a:rPr>
              <a:t>In the UK this year, 745 wildfires (2.5 football pitched) more than three times the total figure of 247 for all of 2021 – including 150 in the July week of 40C temps.</a:t>
            </a:r>
            <a:r>
              <a:rPr lang="en-GB" dirty="0">
                <a:solidFill>
                  <a:schemeClr val="dk1"/>
                </a:solidFill>
              </a:rPr>
              <a:t> </a:t>
            </a:r>
          </a:p>
          <a:p>
            <a:pPr marL="0" lvl="0" indent="0" algn="l" rtl="0">
              <a:spcBef>
                <a:spcPts val="0"/>
              </a:spcBef>
              <a:spcAft>
                <a:spcPts val="0"/>
              </a:spcAft>
              <a:buClr>
                <a:schemeClr val="dk1"/>
              </a:buClr>
              <a:buSzPts val="1100"/>
              <a:buFont typeface="Arial"/>
              <a:buNone/>
            </a:pPr>
            <a:r>
              <a:rPr lang="en-GB" dirty="0">
                <a:solidFill>
                  <a:schemeClr val="dk1"/>
                </a:solidFill>
              </a:rPr>
              <a:t>The 40C heat led to an increase in calls to the London Fire Brigade by 1600% </a:t>
            </a:r>
            <a:r>
              <a:rPr lang="en-GB" sz="1150" dirty="0">
                <a:solidFill>
                  <a:schemeClr val="dk1"/>
                </a:solidFill>
                <a:highlight>
                  <a:schemeClr val="lt1"/>
                </a:highlight>
                <a:latin typeface="Roboto"/>
                <a:ea typeface="Roboto"/>
                <a:cs typeface="Roboto"/>
                <a:sym typeface="Roboto"/>
              </a:rPr>
              <a:t> </a:t>
            </a: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Food production has been severely affected - </a:t>
            </a:r>
            <a:r>
              <a:rPr lang="en-GB" sz="1300" dirty="0">
                <a:solidFill>
                  <a:srgbClr val="121212"/>
                </a:solidFill>
                <a:highlight>
                  <a:srgbClr val="FFFFFF"/>
                </a:highlight>
                <a:latin typeface="Georgia"/>
                <a:ea typeface="Georgia"/>
                <a:cs typeface="Georgia"/>
                <a:sym typeface="Georgia"/>
              </a:rPr>
              <a:t>half of the potato crop is expected to fail as it cannot be irrigated, and even crops that are usually drought-tolerant, such as maize, have been failing.  In fact, crops have failed across the globe this year.  If you think food inflation is bad at the moment, just wait for this to become more regular.</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lnSpc>
                <a:spcPct val="165000"/>
              </a:lnSpc>
              <a:spcBef>
                <a:spcPts val="0"/>
              </a:spcBef>
              <a:spcAft>
                <a:spcPts val="0"/>
              </a:spcAft>
              <a:buNone/>
            </a:pPr>
            <a:r>
              <a:rPr lang="en-GB" sz="1300" dirty="0">
                <a:solidFill>
                  <a:srgbClr val="0D0D0D"/>
                </a:solidFill>
                <a:latin typeface="Times New Roman"/>
                <a:ea typeface="Times New Roman"/>
                <a:cs typeface="Times New Roman"/>
                <a:sym typeface="Times New Roman"/>
              </a:rPr>
              <a:t>Pakistan has one-third of its land currently underwater; the volume of rainfall has been staggering with some 700mm (28 inches) having been dumped on the south-eastern province of Sindh, nearly six times the 30-year annual average.  33m are homeless – imagine that 50% of the UK population homeless.</a:t>
            </a:r>
            <a:endParaRPr sz="1300" dirty="0">
              <a:solidFill>
                <a:srgbClr val="0D0D0D"/>
              </a:solidFill>
              <a:latin typeface="Times New Roman"/>
              <a:ea typeface="Times New Roman"/>
              <a:cs typeface="Times New Roman"/>
              <a:sym typeface="Times New Roman"/>
            </a:endParaRPr>
          </a:p>
          <a:p>
            <a:pPr marL="0" lvl="0" indent="0" algn="l" rtl="0">
              <a:lnSpc>
                <a:spcPct val="165000"/>
              </a:lnSpc>
              <a:spcBef>
                <a:spcPts val="2300"/>
              </a:spcBef>
              <a:spcAft>
                <a:spcPts val="0"/>
              </a:spcAft>
              <a:buNone/>
            </a:pPr>
            <a:r>
              <a:rPr lang="en-GB" sz="1500" dirty="0">
                <a:solidFill>
                  <a:srgbClr val="0D0D0D"/>
                </a:solidFill>
                <a:latin typeface="Times New Roman"/>
                <a:ea typeface="Times New Roman"/>
                <a:cs typeface="Times New Roman"/>
                <a:sym typeface="Times New Roman"/>
              </a:rPr>
              <a:t>Barbados last year experienced Hurricane Dorian with 185 mph winds.</a:t>
            </a:r>
            <a:br>
              <a:rPr lang="en-GB" sz="1500" dirty="0">
                <a:solidFill>
                  <a:srgbClr val="0D0D0D"/>
                </a:solidFill>
                <a:latin typeface="Times New Roman"/>
                <a:ea typeface="Times New Roman"/>
                <a:cs typeface="Times New Roman"/>
                <a:sym typeface="Times New Roman"/>
              </a:rPr>
            </a:br>
            <a:r>
              <a:rPr lang="en-GB" sz="1250" dirty="0">
                <a:solidFill>
                  <a:srgbClr val="202124"/>
                </a:solidFill>
                <a:highlight>
                  <a:srgbClr val="FFFFFF"/>
                </a:highlight>
              </a:rPr>
              <a:t>Storm Eunice in UK February 2022 cost the country £500m. </a:t>
            </a:r>
          </a:p>
          <a:p>
            <a:pPr marL="0" lvl="0" indent="0" algn="l" rtl="0">
              <a:lnSpc>
                <a:spcPct val="165000"/>
              </a:lnSpc>
              <a:spcBef>
                <a:spcPts val="2300"/>
              </a:spcBef>
              <a:spcAft>
                <a:spcPts val="0"/>
              </a:spcAft>
              <a:buNone/>
            </a:pPr>
            <a:br>
              <a:rPr lang="en-GB" sz="500" dirty="0">
                <a:solidFill>
                  <a:srgbClr val="0D0D0D"/>
                </a:solidFill>
                <a:latin typeface="Times New Roman"/>
                <a:ea typeface="Times New Roman"/>
                <a:cs typeface="Times New Roman"/>
                <a:sym typeface="Times New Roman"/>
              </a:rPr>
            </a:br>
            <a:r>
              <a:rPr lang="en-GB" b="1" dirty="0">
                <a:solidFill>
                  <a:schemeClr val="dk1"/>
                </a:solidFill>
              </a:rPr>
              <a:t>Conclusion - Left unchecked - we will experience increases in all of these - leading to starvation civil displacement and the breakdown of civilization.</a:t>
            </a:r>
            <a:br>
              <a:rPr lang="en-GB" b="1" dirty="0">
                <a:solidFill>
                  <a:schemeClr val="dk1"/>
                </a:solidFill>
              </a:rPr>
            </a:br>
            <a:r>
              <a:rPr lang="en-GB" b="1" dirty="0">
                <a:solidFill>
                  <a:schemeClr val="dk1"/>
                </a:solidFill>
              </a:rPr>
              <a:t>There is no safe level - but by keeping the increase in temperature to below 1.5C we will limit it.</a:t>
            </a:r>
            <a:endParaRPr sz="1500" b="1" dirty="0">
              <a:solidFill>
                <a:srgbClr val="0D0D0D"/>
              </a:solidFill>
              <a:latin typeface="Times New Roman"/>
              <a:ea typeface="Times New Roman"/>
              <a:cs typeface="Times New Roman"/>
              <a:sym typeface="Times New Roman"/>
            </a:endParaRPr>
          </a:p>
          <a:p>
            <a:pPr marL="0" lvl="0" indent="0" algn="l" rtl="0">
              <a:lnSpc>
                <a:spcPct val="115000"/>
              </a:lnSpc>
              <a:spcBef>
                <a:spcPts val="2300"/>
              </a:spcBef>
              <a:spcAft>
                <a:spcPts val="0"/>
              </a:spcAft>
              <a:buNone/>
            </a:pPr>
            <a:endParaRPr lang="en-GB" sz="1500" dirty="0">
              <a:solidFill>
                <a:srgbClr val="0D0D0D"/>
              </a:solidFill>
              <a:latin typeface="Times New Roman"/>
              <a:ea typeface="Times New Roman"/>
              <a:cs typeface="Times New Roman"/>
              <a:sym typeface="Times New Roman"/>
            </a:endParaRPr>
          </a:p>
          <a:p>
            <a:pPr marL="0" lvl="0" indent="0" algn="l" rtl="0">
              <a:lnSpc>
                <a:spcPct val="115000"/>
              </a:lnSpc>
              <a:spcBef>
                <a:spcPts val="2300"/>
              </a:spcBef>
              <a:spcAft>
                <a:spcPts val="0"/>
              </a:spcAft>
              <a:buNone/>
            </a:pPr>
            <a:r>
              <a:rPr lang="en-GB" sz="1500" dirty="0">
                <a:solidFill>
                  <a:srgbClr val="0D0D0D"/>
                </a:solidFill>
                <a:latin typeface="Times New Roman"/>
                <a:ea typeface="Times New Roman"/>
                <a:cs typeface="Times New Roman"/>
                <a:sym typeface="Times New Roman"/>
              </a:rPr>
              <a:t>But enough of the doom.</a:t>
            </a:r>
            <a:endParaRPr sz="1500" dirty="0">
              <a:solidFill>
                <a:srgbClr val="0D0D0D"/>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500" dirty="0">
              <a:solidFill>
                <a:srgbClr val="0D0D0D"/>
              </a:solidFill>
              <a:latin typeface="Times New Roman"/>
              <a:ea typeface="Times New Roman"/>
              <a:cs typeface="Times New Roman"/>
              <a:sym typeface="Times New Roman"/>
            </a:endParaRPr>
          </a:p>
          <a:p>
            <a:pPr marL="0" lvl="0" indent="0" algn="l" rtl="0">
              <a:lnSpc>
                <a:spcPct val="165000"/>
              </a:lnSpc>
              <a:spcBef>
                <a:spcPts val="0"/>
              </a:spcBef>
              <a:spcAft>
                <a:spcPts val="0"/>
              </a:spcAft>
              <a:buClr>
                <a:schemeClr val="dk1"/>
              </a:buClr>
              <a:buSzPts val="1100"/>
              <a:buFont typeface="Arial"/>
              <a:buNone/>
            </a:pPr>
            <a:endParaRPr sz="1150" dirty="0">
              <a:solidFill>
                <a:schemeClr val="dk1"/>
              </a:solidFill>
              <a:highlight>
                <a:srgbClr val="FFFFFF"/>
              </a:highlight>
              <a:latin typeface="Roboto"/>
              <a:ea typeface="Roboto"/>
              <a:cs typeface="Roboto"/>
              <a:sym typeface="Roboto"/>
            </a:endParaRPr>
          </a:p>
          <a:p>
            <a:pPr marL="0" lvl="0" indent="0" algn="l" rtl="0">
              <a:spcBef>
                <a:spcPts val="230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482085ca8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482085ca8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300" dirty="0">
                <a:solidFill>
                  <a:srgbClr val="0F1419"/>
                </a:solidFill>
                <a:highlight>
                  <a:schemeClr val="lt1"/>
                </a:highlight>
              </a:rPr>
              <a:t>Climate pathways – we are currently heading for 2.5C.  </a:t>
            </a:r>
          </a:p>
          <a:p>
            <a:pPr marL="0" lvl="0" indent="0" algn="l" rtl="0">
              <a:lnSpc>
                <a:spcPct val="115000"/>
              </a:lnSpc>
              <a:spcBef>
                <a:spcPts val="0"/>
              </a:spcBef>
              <a:spcAft>
                <a:spcPts val="0"/>
              </a:spcAft>
              <a:buNone/>
            </a:pPr>
            <a:r>
              <a:rPr lang="en-GB" sz="1300" dirty="0">
                <a:solidFill>
                  <a:srgbClr val="0F1419"/>
                </a:solidFill>
                <a:highlight>
                  <a:schemeClr val="lt1"/>
                </a:highlight>
              </a:rPr>
              <a:t>Limiting warming to around 1.5°C requires global greenhouse gas emissions to peak before 2025 at the latest, and be reduced by 43% by 2030.</a:t>
            </a:r>
            <a:br>
              <a:rPr lang="en-GB" sz="1300" dirty="0">
                <a:solidFill>
                  <a:srgbClr val="0F1419"/>
                </a:solidFill>
                <a:highlight>
                  <a:schemeClr val="lt1"/>
                </a:highlight>
              </a:rPr>
            </a:br>
            <a:endParaRPr lang="en-GB" sz="1300" dirty="0">
              <a:solidFill>
                <a:srgbClr val="0F1419"/>
              </a:solidFill>
              <a:highlight>
                <a:schemeClr val="lt1"/>
              </a:highlight>
            </a:endParaRPr>
          </a:p>
          <a:p>
            <a:pPr marL="0" lvl="0" indent="0" algn="l" rtl="0">
              <a:lnSpc>
                <a:spcPct val="115000"/>
              </a:lnSpc>
              <a:spcBef>
                <a:spcPts val="0"/>
              </a:spcBef>
              <a:spcAft>
                <a:spcPts val="0"/>
              </a:spcAft>
              <a:buNone/>
            </a:pPr>
            <a:r>
              <a:rPr lang="en-GB" sz="1300" b="1" dirty="0">
                <a:solidFill>
                  <a:srgbClr val="0F1419"/>
                </a:solidFill>
                <a:highlight>
                  <a:schemeClr val="lt1"/>
                </a:highlight>
              </a:rPr>
              <a:t>Every single excuse for action – by yourself, companies, or governments is putting us on the 4.8C pathway.  That is the choice we are making.</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372f4241c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372f4241c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Now onto home energy.</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Globally emissions are around 36gig tonnes per year – 9 relate to heating and electricity.</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To offset Boddington’s footprint we would need to plant 154 acres of trees every single year – and keep them alive for a long time.</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372f4241c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372f4241c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solidFill>
                  <a:schemeClr val="dk1"/>
                </a:solidFill>
              </a:rPr>
              <a:t>The primary problem is that our houses are not - on average - efficient.</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Unfortunately, the UK Government de-prioritised home insulation funding - and now needs to ramp up efforts.</a:t>
            </a:r>
            <a:endParaRPr dirty="0">
              <a:solidFill>
                <a:srgbClr val="222222"/>
              </a:solidFill>
            </a:endParaRPr>
          </a:p>
          <a:p>
            <a:pPr marL="0" lvl="0" indent="0" algn="l" rtl="0">
              <a:lnSpc>
                <a:spcPct val="115000"/>
              </a:lnSpc>
              <a:spcBef>
                <a:spcPts val="0"/>
              </a:spcBef>
              <a:spcAft>
                <a:spcPts val="0"/>
              </a:spcAft>
              <a:buClr>
                <a:schemeClr val="dk1"/>
              </a:buClr>
              <a:buSzPts val="1100"/>
              <a:buFont typeface="Arial"/>
              <a:buNone/>
            </a:pPr>
            <a:endParaRPr lang="en-GB" dirty="0">
              <a:solidFill>
                <a:srgbClr val="222222"/>
              </a:solidFill>
            </a:endParaRPr>
          </a:p>
          <a:p>
            <a:pPr marL="0" lvl="0" indent="0" algn="l" rtl="0">
              <a:lnSpc>
                <a:spcPct val="115000"/>
              </a:lnSpc>
              <a:spcBef>
                <a:spcPts val="0"/>
              </a:spcBef>
              <a:spcAft>
                <a:spcPts val="0"/>
              </a:spcAft>
              <a:buClr>
                <a:schemeClr val="dk1"/>
              </a:buClr>
              <a:buSzPts val="1100"/>
              <a:buFont typeface="Arial"/>
              <a:buNone/>
            </a:pPr>
            <a:r>
              <a:rPr lang="en-GB" dirty="0">
                <a:solidFill>
                  <a:srgbClr val="222222"/>
                </a:solidFill>
              </a:rPr>
              <a:t>£200billion is the estimate to decarbonise homes.  Sounds a lot, but in the same timeframe we will spend £112 billion on coffee (£4b pa) and £560 billion on takeaways (£20b pa)</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4819ed2cc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4819ed2cc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4819ed2ccc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4819ed2ccc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300">
              <a:solidFill>
                <a:srgbClr val="121212"/>
              </a:solidFill>
              <a:highlight>
                <a:srgbClr val="FFFFFF"/>
              </a:highlight>
              <a:latin typeface="Georgia"/>
              <a:ea typeface="Georgia"/>
              <a:cs typeface="Georgia"/>
              <a:sym typeface="Georgi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51413d062829e2f8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51413d062829e2f8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Compared to other countries we are performing well.</a:t>
            </a:r>
          </a:p>
          <a:p>
            <a:pPr marL="0" lvl="0" indent="0" algn="l" rtl="0">
              <a:spcBef>
                <a:spcPts val="0"/>
              </a:spcBef>
              <a:spcAft>
                <a:spcPts val="0"/>
              </a:spcAft>
              <a:buNone/>
            </a:pPr>
            <a:r>
              <a:rPr lang="en-GB" dirty="0"/>
              <a:t>Although China is due to take over soon…</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49ab80ab5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49ab80ab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dirty="0">
                <a:solidFill>
                  <a:srgbClr val="141414"/>
                </a:solidFill>
                <a:highlight>
                  <a:srgbClr val="FFFFFF"/>
                </a:highlight>
              </a:rPr>
              <a:t>I leave you with a positive picture.  This week the UK opened Hornsea 2 off the coast of Yorkshire.  It is part of planned series of 4 farms.</a:t>
            </a:r>
          </a:p>
          <a:p>
            <a:pPr marL="0" lvl="0" indent="0" algn="l" rtl="0">
              <a:lnSpc>
                <a:spcPct val="115000"/>
              </a:lnSpc>
              <a:spcBef>
                <a:spcPts val="0"/>
              </a:spcBef>
              <a:spcAft>
                <a:spcPts val="0"/>
              </a:spcAft>
              <a:buNone/>
            </a:pPr>
            <a:r>
              <a:rPr lang="en-GB" sz="1200" dirty="0">
                <a:solidFill>
                  <a:srgbClr val="141414"/>
                </a:solidFill>
                <a:highlight>
                  <a:srgbClr val="FFFFFF"/>
                </a:highlight>
              </a:rPr>
              <a:t>Hornsea 1 1.2 GW</a:t>
            </a:r>
            <a:endParaRPr sz="1200" dirty="0">
              <a:solidFill>
                <a:srgbClr val="141414"/>
              </a:solidFill>
              <a:highlight>
                <a:srgbClr val="FFFFFF"/>
              </a:highlight>
            </a:endParaRPr>
          </a:p>
          <a:p>
            <a:pPr marL="0" lvl="0" indent="0" algn="l" rtl="0">
              <a:lnSpc>
                <a:spcPct val="115000"/>
              </a:lnSpc>
              <a:spcBef>
                <a:spcPts val="0"/>
              </a:spcBef>
              <a:spcAft>
                <a:spcPts val="0"/>
              </a:spcAft>
              <a:buNone/>
            </a:pPr>
            <a:r>
              <a:rPr lang="en-GB" sz="1200" dirty="0">
                <a:solidFill>
                  <a:srgbClr val="141414"/>
                </a:solidFill>
                <a:highlight>
                  <a:srgbClr val="FFFFFF"/>
                </a:highlight>
              </a:rPr>
              <a:t>Hornsea 2 1.8 GW   - estimated 1.4m homes 200m tall. </a:t>
            </a:r>
            <a:r>
              <a:rPr lang="en-GB" sz="1200" dirty="0">
                <a:solidFill>
                  <a:srgbClr val="141414"/>
                </a:solidFill>
                <a:highlight>
                  <a:schemeClr val="lt1"/>
                </a:highlight>
              </a:rPr>
              <a:t>One rotation takes 6 secs and provides enough energy to power a home for a day</a:t>
            </a:r>
            <a:endParaRPr sz="1200" dirty="0">
              <a:solidFill>
                <a:srgbClr val="141414"/>
              </a:solidFill>
              <a:highlight>
                <a:schemeClr val="lt1"/>
              </a:highlight>
            </a:endParaRPr>
          </a:p>
          <a:p>
            <a:pPr marL="0" lvl="0" indent="0" algn="l" rtl="0">
              <a:lnSpc>
                <a:spcPct val="115000"/>
              </a:lnSpc>
              <a:spcBef>
                <a:spcPts val="0"/>
              </a:spcBef>
              <a:spcAft>
                <a:spcPts val="0"/>
              </a:spcAft>
              <a:buNone/>
            </a:pPr>
            <a:r>
              <a:rPr lang="en-GB" sz="1200" dirty="0">
                <a:solidFill>
                  <a:srgbClr val="141414"/>
                </a:solidFill>
                <a:highlight>
                  <a:srgbClr val="FFFFFF"/>
                </a:highlight>
              </a:rPr>
              <a:t>Hornsea 3 2.4 GW</a:t>
            </a:r>
            <a:endParaRPr sz="1200" dirty="0">
              <a:solidFill>
                <a:srgbClr val="141414"/>
              </a:solidFill>
              <a:highlight>
                <a:srgbClr val="FFFFFF"/>
              </a:highlight>
            </a:endParaRPr>
          </a:p>
          <a:p>
            <a:pPr marL="0" lvl="0" indent="0" algn="l" rtl="0">
              <a:lnSpc>
                <a:spcPct val="115000"/>
              </a:lnSpc>
              <a:spcBef>
                <a:spcPts val="0"/>
              </a:spcBef>
              <a:spcAft>
                <a:spcPts val="0"/>
              </a:spcAft>
              <a:buNone/>
            </a:pPr>
            <a:r>
              <a:rPr lang="en-GB" sz="1200" dirty="0">
                <a:solidFill>
                  <a:srgbClr val="141414"/>
                </a:solidFill>
                <a:highlight>
                  <a:srgbClr val="FFFFFF"/>
                </a:highlight>
              </a:rPr>
              <a:t>Hornsea 4  unknown but likely to above 2</a:t>
            </a:r>
            <a:endParaRPr sz="1200" dirty="0">
              <a:solidFill>
                <a:srgbClr val="141414"/>
              </a:solidFill>
              <a:highlight>
                <a:srgbClr val="FFFFFF"/>
              </a:highlight>
            </a:endParaRPr>
          </a:p>
          <a:p>
            <a:pPr marL="0" lvl="0" indent="0" algn="l" rtl="0">
              <a:lnSpc>
                <a:spcPct val="115000"/>
              </a:lnSpc>
              <a:spcBef>
                <a:spcPts val="0"/>
              </a:spcBef>
              <a:spcAft>
                <a:spcPts val="0"/>
              </a:spcAft>
              <a:buNone/>
            </a:pPr>
            <a:endParaRPr lang="en-GB" sz="1200" dirty="0">
              <a:solidFill>
                <a:srgbClr val="141414"/>
              </a:solidFill>
              <a:highlight>
                <a:srgbClr val="FFFFFF"/>
              </a:highlight>
            </a:endParaRP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GB" sz="1200" dirty="0">
                <a:solidFill>
                  <a:srgbClr val="141414"/>
                </a:solidFill>
                <a:highlight>
                  <a:srgbClr val="FFFFFF"/>
                </a:highlight>
              </a:rPr>
              <a:t>UK has a total Pipeline for wind of 86 GW.  This will take time.</a:t>
            </a: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GB" sz="1200" dirty="0">
                <a:solidFill>
                  <a:srgbClr val="141414"/>
                </a:solidFill>
                <a:highlight>
                  <a:srgbClr val="FFFFFF"/>
                </a:highlight>
              </a:rPr>
              <a:t>Unfortunately the government are against onshore wind, which can erected much quicker.</a:t>
            </a: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GB" sz="1200" dirty="0">
              <a:solidFill>
                <a:srgbClr val="141414"/>
              </a:solidFill>
              <a:highlight>
                <a:srgbClr val="FFFFFF"/>
              </a:highlight>
            </a:endParaRP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GB" sz="1200" dirty="0">
                <a:solidFill>
                  <a:srgbClr val="141414"/>
                </a:solidFill>
                <a:highlight>
                  <a:srgbClr val="FFFFFF"/>
                </a:highlight>
              </a:rPr>
              <a:t>The End</a:t>
            </a:r>
          </a:p>
          <a:p>
            <a:pPr marL="0" lvl="0" indent="0" algn="l" rtl="0">
              <a:lnSpc>
                <a:spcPct val="115000"/>
              </a:lnSpc>
              <a:spcBef>
                <a:spcPts val="0"/>
              </a:spcBef>
              <a:spcAft>
                <a:spcPts val="0"/>
              </a:spcAft>
              <a:buNone/>
            </a:pPr>
            <a:endParaRPr sz="1200" dirty="0">
              <a:solidFill>
                <a:srgbClr val="141414"/>
              </a:solidFill>
              <a:highlight>
                <a:srgbClr val="FFFFFF"/>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3893a0734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3893a0734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51413d062829e2f8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51413d062829e2f8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https://www.ucl.ac.uk/bartlett/energy/news/2022/feb/heat-pumps-uk-homes-how-will-they-be-powered</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482085ca89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482085ca89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4819ed2ccc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4819ed2ccc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372f4241c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372f4241c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893a07349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893a07349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482085ca89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1482085ca89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482085ca89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482085ca89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4819ed2ccc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4819ed2ccc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51413d062829e2f8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51413d062829e2f8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July 2022 Electricity Generation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38c1dfd366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38c1dfd36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If you think that 0.04% of the atmosphere is small - this is what it looks like</a:t>
            </a:r>
            <a:endParaRPr/>
          </a:p>
          <a:p>
            <a:pPr marL="0" lvl="0" indent="0" algn="l" rtl="0">
              <a:spcBef>
                <a:spcPts val="0"/>
              </a:spcBef>
              <a:spcAft>
                <a:spcPts val="0"/>
              </a:spcAft>
              <a:buNone/>
            </a:pPr>
            <a:r>
              <a:rPr lang="en-GB"/>
              <a:t>Ozone is only 0.001% and that blocks 99% of all Ozone.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heatingacademynorthampton.co.uk/" TargetMode="External"/><Relationship Id="rId3" Type="http://schemas.openxmlformats.org/officeDocument/2006/relationships/hyperlink" Target="https://www.boddingtonparish.co.uk/index.php/information/sustainability" TargetMode="External"/><Relationship Id="rId7" Type="http://schemas.openxmlformats.org/officeDocument/2006/relationships/hyperlink" Target="https://www.theheatinghub.co.uk/"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facebook.com/WeAreCAWN/" TargetMode="External"/><Relationship Id="rId5" Type="http://schemas.openxmlformats.org/officeDocument/2006/relationships/hyperlink" Target="https://www.harburyenergy.co.uk/warwickshire-low-carbon-network/" TargetMode="External"/><Relationship Id="rId4" Type="http://schemas.openxmlformats.org/officeDocument/2006/relationships/hyperlink" Target="https://www.thersa.org/fellowship" TargetMode="External"/><Relationship Id="rId9" Type="http://schemas.openxmlformats.org/officeDocument/2006/relationships/hyperlink" Target="https://oyaenergyuk.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957887/2019_Final_greenhouse_gas_emissions_statistical_release.pdf"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0.jp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subTitle" idx="1"/>
          </p:nvPr>
        </p:nvSpPr>
        <p:spPr>
          <a:xfrm>
            <a:off x="311700" y="2834125"/>
            <a:ext cx="8520600" cy="15363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440"/>
              <a:buNone/>
            </a:pPr>
            <a:r>
              <a:rPr lang="en-GB" sz="1720" b="1">
                <a:solidFill>
                  <a:srgbClr val="3D85C6"/>
                </a:solidFill>
              </a:rPr>
              <a:t>Energy efficiency: Meeting the Climate Emergency and the Energy Bill Crisis</a:t>
            </a:r>
            <a:endParaRPr sz="1720" b="1">
              <a:solidFill>
                <a:srgbClr val="3D85C6"/>
              </a:solidFill>
            </a:endParaRPr>
          </a:p>
          <a:p>
            <a:pPr marL="0" lvl="0" indent="0" algn="ctr" rtl="0">
              <a:lnSpc>
                <a:spcPct val="80000"/>
              </a:lnSpc>
              <a:spcBef>
                <a:spcPts val="0"/>
              </a:spcBef>
              <a:spcAft>
                <a:spcPts val="0"/>
              </a:spcAft>
              <a:buSzPts val="440"/>
              <a:buNone/>
            </a:pPr>
            <a:endParaRPr sz="1420" b="1">
              <a:solidFill>
                <a:srgbClr val="3D85C6"/>
              </a:solidFill>
            </a:endParaRPr>
          </a:p>
          <a:p>
            <a:pPr marL="0" lvl="0" indent="0" algn="ctr" rtl="0">
              <a:lnSpc>
                <a:spcPct val="80000"/>
              </a:lnSpc>
              <a:spcBef>
                <a:spcPts val="0"/>
              </a:spcBef>
              <a:spcAft>
                <a:spcPts val="0"/>
              </a:spcAft>
              <a:buSzPts val="440"/>
              <a:buNone/>
            </a:pPr>
            <a:r>
              <a:rPr lang="en-GB" sz="1420" b="1">
                <a:solidFill>
                  <a:srgbClr val="3D85C6"/>
                </a:solidFill>
              </a:rPr>
              <a:t>3rd September </a:t>
            </a:r>
            <a:endParaRPr sz="1420" b="1">
              <a:solidFill>
                <a:srgbClr val="3D85C6"/>
              </a:solidFill>
            </a:endParaRPr>
          </a:p>
          <a:p>
            <a:pPr marL="0" lvl="0" indent="0" algn="ctr" rtl="0">
              <a:lnSpc>
                <a:spcPct val="80000"/>
              </a:lnSpc>
              <a:spcBef>
                <a:spcPts val="0"/>
              </a:spcBef>
              <a:spcAft>
                <a:spcPts val="0"/>
              </a:spcAft>
              <a:buSzPts val="440"/>
              <a:buNone/>
            </a:pPr>
            <a:r>
              <a:rPr lang="en-GB" sz="1420" b="1">
                <a:solidFill>
                  <a:srgbClr val="3D85C6"/>
                </a:solidFill>
              </a:rPr>
              <a:t>Boddington Village Hall</a:t>
            </a:r>
            <a:endParaRPr sz="1420" b="1">
              <a:solidFill>
                <a:srgbClr val="3D85C6"/>
              </a:solidFill>
            </a:endParaRPr>
          </a:p>
        </p:txBody>
      </p:sp>
      <p:pic>
        <p:nvPicPr>
          <p:cNvPr id="55" name="Google Shape;55;p13"/>
          <p:cNvPicPr preferRelativeResize="0"/>
          <p:nvPr/>
        </p:nvPicPr>
        <p:blipFill>
          <a:blip r:embed="rId3">
            <a:alphaModFix/>
          </a:blip>
          <a:stretch>
            <a:fillRect/>
          </a:stretch>
        </p:blipFill>
        <p:spPr>
          <a:xfrm>
            <a:off x="6408300" y="442675"/>
            <a:ext cx="1200601" cy="1201549"/>
          </a:xfrm>
          <a:prstGeom prst="rect">
            <a:avLst/>
          </a:prstGeom>
          <a:noFill/>
          <a:ln>
            <a:noFill/>
          </a:ln>
        </p:spPr>
      </p:pic>
      <p:pic>
        <p:nvPicPr>
          <p:cNvPr id="56" name="Google Shape;56;p13"/>
          <p:cNvPicPr preferRelativeResize="0"/>
          <p:nvPr/>
        </p:nvPicPr>
        <p:blipFill>
          <a:blip r:embed="rId4">
            <a:alphaModFix/>
          </a:blip>
          <a:stretch>
            <a:fillRect/>
          </a:stretch>
        </p:blipFill>
        <p:spPr>
          <a:xfrm>
            <a:off x="7688225" y="182350"/>
            <a:ext cx="1144075" cy="1461875"/>
          </a:xfrm>
          <a:prstGeom prst="rect">
            <a:avLst/>
          </a:prstGeom>
          <a:noFill/>
          <a:ln>
            <a:noFill/>
          </a:ln>
        </p:spPr>
      </p:pic>
      <p:pic>
        <p:nvPicPr>
          <p:cNvPr id="57" name="Google Shape;57;p13"/>
          <p:cNvPicPr preferRelativeResize="0"/>
          <p:nvPr/>
        </p:nvPicPr>
        <p:blipFill>
          <a:blip r:embed="rId5">
            <a:alphaModFix/>
          </a:blip>
          <a:stretch>
            <a:fillRect/>
          </a:stretch>
        </p:blipFill>
        <p:spPr>
          <a:xfrm>
            <a:off x="6541800" y="1687775"/>
            <a:ext cx="2245125" cy="1109400"/>
          </a:xfrm>
          <a:prstGeom prst="rect">
            <a:avLst/>
          </a:prstGeom>
          <a:noFill/>
          <a:ln>
            <a:noFill/>
          </a:ln>
        </p:spPr>
      </p:pic>
      <p:pic>
        <p:nvPicPr>
          <p:cNvPr id="58" name="Google Shape;58;p13"/>
          <p:cNvPicPr preferRelativeResize="0"/>
          <p:nvPr/>
        </p:nvPicPr>
        <p:blipFill>
          <a:blip r:embed="rId6">
            <a:alphaModFix/>
          </a:blip>
          <a:stretch>
            <a:fillRect/>
          </a:stretch>
        </p:blipFill>
        <p:spPr>
          <a:xfrm>
            <a:off x="311700" y="223625"/>
            <a:ext cx="1733050" cy="42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subTitle" idx="1"/>
          </p:nvPr>
        </p:nvSpPr>
        <p:spPr>
          <a:xfrm>
            <a:off x="102550" y="-100"/>
            <a:ext cx="8946000" cy="5143500"/>
          </a:xfrm>
          <a:prstGeom prst="rect">
            <a:avLst/>
          </a:prstGeom>
        </p:spPr>
        <p:txBody>
          <a:bodyPr spcFirstLastPara="1" wrap="square" lIns="91425" tIns="91425" rIns="91425" bIns="91425" anchor="t" anchorCtr="0">
            <a:normAutofit fontScale="55000" lnSpcReduction="20000"/>
          </a:bodyPr>
          <a:lstStyle/>
          <a:p>
            <a:pPr marL="457200" lvl="0" indent="0" algn="l" rtl="0">
              <a:spcBef>
                <a:spcPts val="0"/>
              </a:spcBef>
              <a:spcAft>
                <a:spcPts val="0"/>
              </a:spcAft>
              <a:buNone/>
            </a:pPr>
            <a:endParaRPr sz="2223" dirty="0">
              <a:solidFill>
                <a:srgbClr val="3D85C6"/>
              </a:solidFill>
            </a:endParaRPr>
          </a:p>
          <a:p>
            <a:pPr marL="457200" lvl="0" indent="0" algn="l" rtl="0">
              <a:spcBef>
                <a:spcPts val="0"/>
              </a:spcBef>
              <a:spcAft>
                <a:spcPts val="0"/>
              </a:spcAft>
              <a:buNone/>
            </a:pPr>
            <a:r>
              <a:rPr lang="en-GB" sz="2223" dirty="0">
                <a:solidFill>
                  <a:srgbClr val="3D85C6"/>
                </a:solidFill>
              </a:rPr>
              <a:t>10.15 Welcome – Host: Olivia Davies, Boddington Sustainability Group</a:t>
            </a:r>
            <a:endParaRPr sz="2223" dirty="0">
              <a:solidFill>
                <a:srgbClr val="3D85C6"/>
              </a:solidFill>
            </a:endParaRPr>
          </a:p>
          <a:p>
            <a:pPr marL="457200" lvl="0" indent="0" algn="l" rtl="0">
              <a:spcBef>
                <a:spcPts val="0"/>
              </a:spcBef>
              <a:spcAft>
                <a:spcPts val="0"/>
              </a:spcAft>
              <a:buNone/>
            </a:pPr>
            <a:endParaRPr sz="2223" dirty="0">
              <a:solidFill>
                <a:srgbClr val="3D85C6"/>
              </a:solidFill>
            </a:endParaRPr>
          </a:p>
          <a:p>
            <a:pPr marL="914400" lvl="0" indent="0" algn="l" rtl="0">
              <a:spcBef>
                <a:spcPts val="0"/>
              </a:spcBef>
              <a:spcAft>
                <a:spcPts val="0"/>
              </a:spcAft>
              <a:buNone/>
            </a:pPr>
            <a:r>
              <a:rPr lang="en-GB" sz="2223" dirty="0">
                <a:solidFill>
                  <a:srgbClr val="3D85C6"/>
                </a:solidFill>
              </a:rPr>
              <a:t>	</a:t>
            </a:r>
            <a:r>
              <a:rPr lang="en-GB" sz="2223" dirty="0">
                <a:solidFill>
                  <a:srgbClr val="3D85C6"/>
                </a:solidFill>
                <a:hlinkClick r:id="rId3"/>
              </a:rPr>
              <a:t>Boddington Sustainability Group</a:t>
            </a:r>
            <a:endParaRPr sz="2223" dirty="0">
              <a:solidFill>
                <a:srgbClr val="3D85C6"/>
              </a:solidFill>
            </a:endParaRPr>
          </a:p>
          <a:p>
            <a:pPr marL="914400" lvl="0" indent="0" algn="l" rtl="0">
              <a:spcBef>
                <a:spcPts val="0"/>
              </a:spcBef>
              <a:spcAft>
                <a:spcPts val="0"/>
              </a:spcAft>
              <a:buNone/>
            </a:pPr>
            <a:endParaRPr sz="2223" dirty="0">
              <a:solidFill>
                <a:srgbClr val="3D85C6"/>
              </a:solidFill>
            </a:endParaRPr>
          </a:p>
          <a:p>
            <a:pPr marL="914400" lvl="0" indent="0" algn="l" rtl="0">
              <a:spcBef>
                <a:spcPts val="0"/>
              </a:spcBef>
              <a:spcAft>
                <a:spcPts val="0"/>
              </a:spcAft>
              <a:buNone/>
            </a:pPr>
            <a:r>
              <a:rPr lang="en-GB" sz="2223" dirty="0">
                <a:solidFill>
                  <a:srgbClr val="3D85C6"/>
                </a:solidFill>
              </a:rPr>
              <a:t>	</a:t>
            </a:r>
            <a:r>
              <a:rPr lang="en-GB" sz="2223" dirty="0">
                <a:solidFill>
                  <a:srgbClr val="3D85C6"/>
                </a:solidFill>
                <a:hlinkClick r:id="rId4"/>
              </a:rPr>
              <a:t>RSA</a:t>
            </a:r>
            <a:endParaRPr sz="2223" dirty="0">
              <a:solidFill>
                <a:srgbClr val="3D85C6"/>
              </a:solidFill>
            </a:endParaRPr>
          </a:p>
          <a:p>
            <a:pPr marL="914400" lvl="0" indent="0" algn="l" rtl="0">
              <a:spcBef>
                <a:spcPts val="0"/>
              </a:spcBef>
              <a:spcAft>
                <a:spcPts val="0"/>
              </a:spcAft>
              <a:buNone/>
            </a:pPr>
            <a:endParaRPr sz="2223" dirty="0">
              <a:solidFill>
                <a:srgbClr val="3D85C6"/>
              </a:solidFill>
            </a:endParaRPr>
          </a:p>
          <a:p>
            <a:pPr marL="914400" lvl="0" indent="0" algn="l" rtl="0">
              <a:spcBef>
                <a:spcPts val="0"/>
              </a:spcBef>
              <a:spcAft>
                <a:spcPts val="0"/>
              </a:spcAft>
              <a:buNone/>
            </a:pPr>
            <a:r>
              <a:rPr lang="en-GB" sz="2223" dirty="0">
                <a:solidFill>
                  <a:srgbClr val="3D85C6"/>
                </a:solidFill>
              </a:rPr>
              <a:t>	</a:t>
            </a:r>
            <a:r>
              <a:rPr lang="en-GB" sz="2223" dirty="0">
                <a:solidFill>
                  <a:srgbClr val="3D85C6"/>
                </a:solidFill>
                <a:hlinkClick r:id="rId5"/>
              </a:rPr>
              <a:t>LCWN</a:t>
            </a:r>
            <a:endParaRPr sz="2223" dirty="0">
              <a:solidFill>
                <a:srgbClr val="3D85C6"/>
              </a:solidFill>
            </a:endParaRPr>
          </a:p>
          <a:p>
            <a:pPr marL="914400" lvl="0" indent="0" algn="l" rtl="0">
              <a:spcBef>
                <a:spcPts val="0"/>
              </a:spcBef>
              <a:spcAft>
                <a:spcPts val="0"/>
              </a:spcAft>
              <a:buNone/>
            </a:pPr>
            <a:endParaRPr sz="2223" dirty="0">
              <a:solidFill>
                <a:srgbClr val="3D85C6"/>
              </a:solidFill>
            </a:endParaRPr>
          </a:p>
          <a:p>
            <a:pPr marL="914400" lvl="0" indent="0" algn="l" rtl="0">
              <a:spcBef>
                <a:spcPts val="0"/>
              </a:spcBef>
              <a:spcAft>
                <a:spcPts val="0"/>
              </a:spcAft>
              <a:buNone/>
            </a:pPr>
            <a:r>
              <a:rPr lang="en-GB" sz="2223" dirty="0">
                <a:solidFill>
                  <a:srgbClr val="3D85C6"/>
                </a:solidFill>
              </a:rPr>
              <a:t>	</a:t>
            </a:r>
            <a:r>
              <a:rPr lang="en-GB" sz="2223" dirty="0">
                <a:solidFill>
                  <a:srgbClr val="3D85C6"/>
                </a:solidFill>
                <a:hlinkClick r:id="rId6"/>
              </a:rPr>
              <a:t>CA-WN</a:t>
            </a:r>
            <a:endParaRPr sz="2223" dirty="0">
              <a:solidFill>
                <a:srgbClr val="3D85C6"/>
              </a:solidFill>
            </a:endParaRPr>
          </a:p>
          <a:p>
            <a:pPr marL="914400" lvl="0" indent="0" algn="l" rtl="0">
              <a:spcBef>
                <a:spcPts val="0"/>
              </a:spcBef>
              <a:spcAft>
                <a:spcPts val="0"/>
              </a:spcAft>
              <a:buNone/>
            </a:pPr>
            <a:endParaRPr sz="2223" dirty="0">
              <a:solidFill>
                <a:srgbClr val="3D85C6"/>
              </a:solidFill>
            </a:endParaRPr>
          </a:p>
          <a:p>
            <a:pPr marL="914400" lvl="0" indent="0" algn="l" rtl="0">
              <a:spcBef>
                <a:spcPts val="0"/>
              </a:spcBef>
              <a:spcAft>
                <a:spcPts val="0"/>
              </a:spcAft>
              <a:buNone/>
            </a:pPr>
            <a:r>
              <a:rPr lang="en-GB" sz="2223" dirty="0">
                <a:solidFill>
                  <a:srgbClr val="3D85C6"/>
                </a:solidFill>
              </a:rPr>
              <a:t>	You </a:t>
            </a:r>
            <a:endParaRPr sz="2223" dirty="0">
              <a:solidFill>
                <a:srgbClr val="3D85C6"/>
              </a:solidFill>
            </a:endParaRPr>
          </a:p>
          <a:p>
            <a:pPr marL="457200" lvl="0" indent="0" algn="l" rtl="0">
              <a:spcBef>
                <a:spcPts val="0"/>
              </a:spcBef>
              <a:spcAft>
                <a:spcPts val="0"/>
              </a:spcAft>
              <a:buNone/>
            </a:pPr>
            <a:endParaRPr sz="2223" dirty="0">
              <a:solidFill>
                <a:srgbClr val="3D85C6"/>
              </a:solidFill>
            </a:endParaRPr>
          </a:p>
          <a:p>
            <a:pPr marL="457200" lvl="0" indent="0" algn="l" rtl="0">
              <a:spcBef>
                <a:spcPts val="0"/>
              </a:spcBef>
              <a:spcAft>
                <a:spcPts val="0"/>
              </a:spcAft>
              <a:buNone/>
            </a:pPr>
            <a:r>
              <a:rPr lang="en-GB" sz="2223" dirty="0">
                <a:solidFill>
                  <a:srgbClr val="3D85C6"/>
                </a:solidFill>
              </a:rPr>
              <a:t>10:45 Main Speakers – Host: Mark Thompson, Boddington Sustainability Group</a:t>
            </a:r>
          </a:p>
          <a:p>
            <a:pPr marL="457200" lvl="0" indent="0" algn="l" rtl="0">
              <a:spcBef>
                <a:spcPts val="0"/>
              </a:spcBef>
              <a:spcAft>
                <a:spcPts val="0"/>
              </a:spcAft>
              <a:buNone/>
            </a:pPr>
            <a:endParaRPr lang="en-GB" sz="2223" dirty="0">
              <a:solidFill>
                <a:srgbClr val="3D85C6"/>
              </a:solidFill>
            </a:endParaRPr>
          </a:p>
          <a:p>
            <a:pPr marL="457200" lvl="0" indent="0" algn="l" rtl="0">
              <a:spcBef>
                <a:spcPts val="0"/>
              </a:spcBef>
              <a:spcAft>
                <a:spcPts val="0"/>
              </a:spcAft>
              <a:buNone/>
            </a:pPr>
            <a:r>
              <a:rPr lang="en-GB" sz="2223" dirty="0">
                <a:solidFill>
                  <a:srgbClr val="3D85C6"/>
                </a:solidFill>
              </a:rPr>
              <a:t>		The Climate Challenge and Opportunity, Mark Thompson, Boddington Sustainability Group </a:t>
            </a:r>
            <a:endParaRPr sz="2223" dirty="0">
              <a:solidFill>
                <a:srgbClr val="3D85C6"/>
              </a:solidFill>
            </a:endParaRPr>
          </a:p>
          <a:p>
            <a:pPr marL="914400" lvl="0" indent="0" algn="l" rtl="0">
              <a:spcBef>
                <a:spcPts val="0"/>
              </a:spcBef>
              <a:spcAft>
                <a:spcPts val="0"/>
              </a:spcAft>
              <a:buNone/>
            </a:pPr>
            <a:endParaRPr sz="2223" dirty="0">
              <a:solidFill>
                <a:srgbClr val="3D85C6"/>
              </a:solidFill>
            </a:endParaRPr>
          </a:p>
          <a:p>
            <a:pPr marL="914400" lvl="0" indent="457200" algn="l" rtl="0">
              <a:spcBef>
                <a:spcPts val="0"/>
              </a:spcBef>
              <a:spcAft>
                <a:spcPts val="0"/>
              </a:spcAft>
              <a:buClr>
                <a:schemeClr val="dk1"/>
              </a:buClr>
              <a:buSzPct val="49468"/>
              <a:buFont typeface="Arial"/>
              <a:buNone/>
            </a:pPr>
            <a:r>
              <a:rPr lang="en-GB" sz="2223" dirty="0">
                <a:solidFill>
                  <a:srgbClr val="3D85C6"/>
                </a:solidFill>
              </a:rPr>
              <a:t>	Tips and Tricks to optimise your system, Jo Alsop, </a:t>
            </a:r>
            <a:r>
              <a:rPr lang="en-GB" sz="2223" dirty="0">
                <a:solidFill>
                  <a:srgbClr val="3D85C6"/>
                </a:solidFill>
                <a:hlinkClick r:id="rId7"/>
              </a:rPr>
              <a:t>The Heating Hub </a:t>
            </a:r>
            <a:endParaRPr sz="2223" dirty="0">
              <a:solidFill>
                <a:srgbClr val="3D85C6"/>
              </a:solidFill>
            </a:endParaRPr>
          </a:p>
          <a:p>
            <a:pPr marL="914400" lvl="0" indent="457200" algn="l" rtl="0">
              <a:spcBef>
                <a:spcPts val="0"/>
              </a:spcBef>
              <a:spcAft>
                <a:spcPts val="0"/>
              </a:spcAft>
              <a:buNone/>
            </a:pPr>
            <a:r>
              <a:rPr lang="en-GB" sz="2223" dirty="0">
                <a:solidFill>
                  <a:srgbClr val="3D85C6"/>
                </a:solidFill>
              </a:rPr>
              <a:t>	</a:t>
            </a:r>
            <a:endParaRPr sz="2223" dirty="0">
              <a:solidFill>
                <a:srgbClr val="3D85C6"/>
              </a:solidFill>
            </a:endParaRPr>
          </a:p>
          <a:p>
            <a:pPr marL="914400" lvl="0" indent="457200" algn="l" rtl="0">
              <a:spcBef>
                <a:spcPts val="0"/>
              </a:spcBef>
              <a:spcAft>
                <a:spcPts val="0"/>
              </a:spcAft>
              <a:buClr>
                <a:schemeClr val="dk1"/>
              </a:buClr>
              <a:buSzPct val="49468"/>
              <a:buFont typeface="Arial"/>
              <a:buNone/>
            </a:pPr>
            <a:r>
              <a:rPr lang="en-GB" sz="2223" dirty="0">
                <a:solidFill>
                  <a:srgbClr val="3D85C6"/>
                </a:solidFill>
              </a:rPr>
              <a:t>	Heat Pump Installations – </a:t>
            </a:r>
            <a:r>
              <a:rPr lang="en-GB" sz="2223" dirty="0" err="1">
                <a:solidFill>
                  <a:srgbClr val="3D85C6"/>
                </a:solidFill>
              </a:rPr>
              <a:t>Kimbo</a:t>
            </a:r>
            <a:r>
              <a:rPr lang="en-GB" sz="2223" dirty="0">
                <a:solidFill>
                  <a:srgbClr val="3D85C6"/>
                </a:solidFill>
              </a:rPr>
              <a:t>, </a:t>
            </a:r>
            <a:r>
              <a:rPr lang="en-GB" sz="2223" dirty="0">
                <a:solidFill>
                  <a:srgbClr val="3D85C6"/>
                </a:solidFill>
                <a:hlinkClick r:id="rId8"/>
              </a:rPr>
              <a:t>Heating Academy</a:t>
            </a:r>
            <a:endParaRPr sz="2223" dirty="0">
              <a:solidFill>
                <a:srgbClr val="3D85C6"/>
              </a:solidFill>
            </a:endParaRPr>
          </a:p>
          <a:p>
            <a:pPr marL="914400" lvl="0" indent="457200" algn="l" rtl="0">
              <a:spcBef>
                <a:spcPts val="0"/>
              </a:spcBef>
              <a:spcAft>
                <a:spcPts val="0"/>
              </a:spcAft>
              <a:buNone/>
            </a:pPr>
            <a:endParaRPr sz="2223" dirty="0">
              <a:solidFill>
                <a:srgbClr val="3D85C6"/>
              </a:solidFill>
            </a:endParaRPr>
          </a:p>
          <a:p>
            <a:pPr marL="914400" lvl="0" indent="457200" algn="l" rtl="0">
              <a:spcBef>
                <a:spcPts val="0"/>
              </a:spcBef>
              <a:spcAft>
                <a:spcPts val="0"/>
              </a:spcAft>
              <a:buClr>
                <a:schemeClr val="dk1"/>
              </a:buClr>
              <a:buSzPct val="49468"/>
              <a:buFont typeface="Arial"/>
              <a:buNone/>
            </a:pPr>
            <a:r>
              <a:rPr lang="en-GB" sz="2223" dirty="0">
                <a:solidFill>
                  <a:srgbClr val="3D85C6"/>
                </a:solidFill>
              </a:rPr>
              <a:t>	Hybrid Heat Pumps - Stephen Kelly, </a:t>
            </a:r>
            <a:r>
              <a:rPr lang="en-GB" sz="2223" dirty="0" err="1">
                <a:solidFill>
                  <a:srgbClr val="3D85C6"/>
                </a:solidFill>
                <a:hlinkClick r:id="rId9"/>
              </a:rPr>
              <a:t>Oya</a:t>
            </a:r>
            <a:r>
              <a:rPr lang="en-GB" sz="2223" dirty="0">
                <a:solidFill>
                  <a:srgbClr val="3D85C6"/>
                </a:solidFill>
                <a:hlinkClick r:id="rId9"/>
              </a:rPr>
              <a:t> Energy</a:t>
            </a:r>
            <a:endParaRPr sz="2223" dirty="0">
              <a:solidFill>
                <a:srgbClr val="3D85C6"/>
              </a:solidFill>
            </a:endParaRPr>
          </a:p>
          <a:p>
            <a:pPr marL="914400" lvl="0" indent="457200" algn="l" rtl="0">
              <a:spcBef>
                <a:spcPts val="0"/>
              </a:spcBef>
              <a:spcAft>
                <a:spcPts val="0"/>
              </a:spcAft>
              <a:buNone/>
            </a:pPr>
            <a:endParaRPr sz="2223" dirty="0">
              <a:solidFill>
                <a:srgbClr val="3D85C6"/>
              </a:solidFill>
            </a:endParaRPr>
          </a:p>
          <a:p>
            <a:pPr marL="914400" lvl="0" indent="457200" algn="l" rtl="0">
              <a:spcBef>
                <a:spcPts val="0"/>
              </a:spcBef>
              <a:spcAft>
                <a:spcPts val="0"/>
              </a:spcAft>
              <a:buNone/>
            </a:pPr>
            <a:r>
              <a:rPr lang="en-GB" sz="2223" dirty="0">
                <a:solidFill>
                  <a:srgbClr val="3D85C6"/>
                </a:solidFill>
              </a:rPr>
              <a:t>	Thermal Imaging Camera - Chris </a:t>
            </a:r>
            <a:r>
              <a:rPr lang="en-GB" sz="2223" dirty="0" err="1">
                <a:solidFill>
                  <a:srgbClr val="3D85C6"/>
                </a:solidFill>
              </a:rPr>
              <a:t>Colles</a:t>
            </a:r>
            <a:r>
              <a:rPr lang="en-GB" sz="2223" dirty="0">
                <a:solidFill>
                  <a:srgbClr val="3D85C6"/>
                </a:solidFill>
              </a:rPr>
              <a:t>, Boddington Sustainability Group </a:t>
            </a:r>
            <a:endParaRPr sz="2223" dirty="0">
              <a:solidFill>
                <a:srgbClr val="3D85C6"/>
              </a:solidFill>
            </a:endParaRPr>
          </a:p>
          <a:p>
            <a:pPr marL="914400" lvl="0" indent="457200" algn="l" rtl="0">
              <a:spcBef>
                <a:spcPts val="0"/>
              </a:spcBef>
              <a:spcAft>
                <a:spcPts val="0"/>
              </a:spcAft>
              <a:buNone/>
            </a:pPr>
            <a:endParaRPr sz="2223" dirty="0">
              <a:solidFill>
                <a:srgbClr val="3D85C6"/>
              </a:solidFill>
            </a:endParaRPr>
          </a:p>
          <a:p>
            <a:pPr marL="914400" lvl="0" indent="457200" algn="l" rtl="0">
              <a:spcBef>
                <a:spcPts val="0"/>
              </a:spcBef>
              <a:spcAft>
                <a:spcPts val="0"/>
              </a:spcAft>
              <a:buClr>
                <a:schemeClr val="dk1"/>
              </a:buClr>
              <a:buSzPct val="49468"/>
              <a:buFont typeface="Arial"/>
              <a:buNone/>
            </a:pPr>
            <a:r>
              <a:rPr lang="en-GB" sz="2223" dirty="0">
                <a:solidFill>
                  <a:srgbClr val="3D85C6"/>
                </a:solidFill>
              </a:rPr>
              <a:t>	Q&amp;A </a:t>
            </a:r>
            <a:endParaRPr sz="2223" dirty="0">
              <a:solidFill>
                <a:srgbClr val="3D85C6"/>
              </a:solidFill>
            </a:endParaRPr>
          </a:p>
          <a:p>
            <a:pPr marL="914400" lvl="0" indent="0" algn="l" rtl="0">
              <a:spcBef>
                <a:spcPts val="0"/>
              </a:spcBef>
              <a:spcAft>
                <a:spcPts val="0"/>
              </a:spcAft>
              <a:buNone/>
            </a:pPr>
            <a:endParaRPr sz="2223" dirty="0">
              <a:solidFill>
                <a:srgbClr val="3D85C6"/>
              </a:solidFill>
            </a:endParaRPr>
          </a:p>
          <a:p>
            <a:pPr marL="457200" lvl="0" indent="0" algn="l" rtl="0">
              <a:spcBef>
                <a:spcPts val="0"/>
              </a:spcBef>
              <a:spcAft>
                <a:spcPts val="0"/>
              </a:spcAft>
              <a:buNone/>
            </a:pPr>
            <a:r>
              <a:rPr lang="en-GB" sz="2223" dirty="0">
                <a:solidFill>
                  <a:srgbClr val="3D85C6"/>
                </a:solidFill>
              </a:rPr>
              <a:t>11:55  Refreshments</a:t>
            </a:r>
            <a:endParaRPr sz="2223" dirty="0">
              <a:solidFill>
                <a:srgbClr val="3D85C6"/>
              </a:solidFill>
            </a:endParaRPr>
          </a:p>
          <a:p>
            <a:pPr marL="457200" lvl="0" indent="0" algn="l" rtl="0">
              <a:spcBef>
                <a:spcPts val="0"/>
              </a:spcBef>
              <a:spcAft>
                <a:spcPts val="0"/>
              </a:spcAft>
              <a:buNone/>
            </a:pPr>
            <a:endParaRPr lang="en-GB" sz="2223" dirty="0">
              <a:solidFill>
                <a:srgbClr val="3D85C6"/>
              </a:solidFill>
            </a:endParaRPr>
          </a:p>
          <a:p>
            <a:pPr marL="457200" lvl="0" indent="0" algn="l" rtl="0">
              <a:spcBef>
                <a:spcPts val="0"/>
              </a:spcBef>
              <a:spcAft>
                <a:spcPts val="0"/>
              </a:spcAft>
              <a:buNone/>
            </a:pPr>
            <a:endParaRPr sz="2223" dirty="0">
              <a:solidFill>
                <a:srgbClr val="3D85C6"/>
              </a:solidFill>
            </a:endParaRPr>
          </a:p>
          <a:p>
            <a:pPr marL="457200" lvl="0" indent="0" algn="l" rtl="0">
              <a:spcBef>
                <a:spcPts val="0"/>
              </a:spcBef>
              <a:spcAft>
                <a:spcPts val="0"/>
              </a:spcAft>
              <a:buNone/>
            </a:pPr>
            <a:r>
              <a:rPr lang="en-GB" sz="2223" dirty="0">
                <a:solidFill>
                  <a:srgbClr val="3D85C6"/>
                </a:solidFill>
              </a:rPr>
              <a:t>13:00  Wrap Up</a:t>
            </a:r>
            <a:endParaRPr sz="2223" dirty="0">
              <a:solidFill>
                <a:srgbClr val="3D85C6"/>
              </a:solidFill>
            </a:endParaRPr>
          </a:p>
          <a:p>
            <a:pPr marL="457200" lvl="0" indent="0" algn="ctr" rtl="0">
              <a:spcBef>
                <a:spcPts val="0"/>
              </a:spcBef>
              <a:spcAft>
                <a:spcPts val="0"/>
              </a:spcAft>
              <a:buNone/>
            </a:pPr>
            <a:endParaRPr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subTitle" idx="1"/>
          </p:nvPr>
        </p:nvSpPr>
        <p:spPr>
          <a:xfrm>
            <a:off x="381975" y="1225025"/>
            <a:ext cx="8520600" cy="15363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440"/>
              <a:buNone/>
            </a:pPr>
            <a:r>
              <a:rPr lang="en-GB" sz="1720" b="1">
                <a:solidFill>
                  <a:srgbClr val="3D85C6"/>
                </a:solidFill>
              </a:rPr>
              <a:t>The Climate Challenge and Opportunity</a:t>
            </a:r>
            <a:endParaRPr sz="1720" b="1">
              <a:solidFill>
                <a:srgbClr val="3D85C6"/>
              </a:solidFill>
            </a:endParaRPr>
          </a:p>
          <a:p>
            <a:pPr marL="0" lvl="0" indent="0" algn="ctr" rtl="0">
              <a:lnSpc>
                <a:spcPct val="80000"/>
              </a:lnSpc>
              <a:spcBef>
                <a:spcPts val="0"/>
              </a:spcBef>
              <a:spcAft>
                <a:spcPts val="0"/>
              </a:spcAft>
              <a:buSzPts val="440"/>
              <a:buNone/>
            </a:pPr>
            <a:endParaRPr sz="1420" b="1">
              <a:solidFill>
                <a:srgbClr val="3D85C6"/>
              </a:solidFill>
            </a:endParaRPr>
          </a:p>
          <a:p>
            <a:pPr marL="0" lvl="0" indent="0" algn="ctr" rtl="0">
              <a:lnSpc>
                <a:spcPct val="80000"/>
              </a:lnSpc>
              <a:spcBef>
                <a:spcPts val="0"/>
              </a:spcBef>
              <a:spcAft>
                <a:spcPts val="0"/>
              </a:spcAft>
              <a:buSzPts val="440"/>
              <a:buNone/>
            </a:pPr>
            <a:endParaRPr sz="1420" b="1">
              <a:solidFill>
                <a:srgbClr val="3D85C6"/>
              </a:solidFill>
            </a:endParaRPr>
          </a:p>
          <a:p>
            <a:pPr marL="0" lvl="0" indent="0" algn="ctr" rtl="0">
              <a:lnSpc>
                <a:spcPct val="80000"/>
              </a:lnSpc>
              <a:spcBef>
                <a:spcPts val="0"/>
              </a:spcBef>
              <a:spcAft>
                <a:spcPts val="0"/>
              </a:spcAft>
              <a:buSzPts val="440"/>
              <a:buNone/>
            </a:pPr>
            <a:endParaRPr sz="1420" b="1">
              <a:solidFill>
                <a:srgbClr val="3D85C6"/>
              </a:solidFill>
            </a:endParaRPr>
          </a:p>
          <a:p>
            <a:pPr marL="0" lvl="0" indent="0" algn="ctr" rtl="0">
              <a:lnSpc>
                <a:spcPct val="80000"/>
              </a:lnSpc>
              <a:spcBef>
                <a:spcPts val="0"/>
              </a:spcBef>
              <a:spcAft>
                <a:spcPts val="0"/>
              </a:spcAft>
              <a:buSzPts val="440"/>
              <a:buNone/>
            </a:pPr>
            <a:r>
              <a:rPr lang="en-GB" sz="1420" b="1">
                <a:solidFill>
                  <a:srgbClr val="3D85C6"/>
                </a:solidFill>
              </a:rPr>
              <a:t>Dr Mark Thompson CPhys</a:t>
            </a:r>
            <a:endParaRPr sz="1420" b="1">
              <a:solidFill>
                <a:srgbClr val="3D85C6"/>
              </a:solidFill>
            </a:endParaRPr>
          </a:p>
          <a:p>
            <a:pPr marL="0" lvl="0" indent="0" algn="ctr" rtl="0">
              <a:lnSpc>
                <a:spcPct val="80000"/>
              </a:lnSpc>
              <a:spcBef>
                <a:spcPts val="0"/>
              </a:spcBef>
              <a:spcAft>
                <a:spcPts val="0"/>
              </a:spcAft>
              <a:buSzPts val="440"/>
              <a:buNone/>
            </a:pPr>
            <a:endParaRPr sz="1420" b="1">
              <a:solidFill>
                <a:srgbClr val="3D85C6"/>
              </a:solidFill>
            </a:endParaRPr>
          </a:p>
          <a:p>
            <a:pPr marL="0" lvl="0" indent="0" algn="ctr" rtl="0">
              <a:lnSpc>
                <a:spcPct val="80000"/>
              </a:lnSpc>
              <a:spcBef>
                <a:spcPts val="0"/>
              </a:spcBef>
              <a:spcAft>
                <a:spcPts val="0"/>
              </a:spcAft>
              <a:buSzPts val="440"/>
              <a:buNone/>
            </a:pPr>
            <a:r>
              <a:rPr lang="en-GB" sz="1420" b="1">
                <a:solidFill>
                  <a:srgbClr val="3D85C6"/>
                </a:solidFill>
              </a:rPr>
              <a:t>3rd September 2022</a:t>
            </a:r>
            <a:endParaRPr sz="1420" b="1">
              <a:solidFill>
                <a:srgbClr val="3D85C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subTitle" idx="1"/>
          </p:nvPr>
        </p:nvSpPr>
        <p:spPr>
          <a:xfrm>
            <a:off x="1686075" y="1221925"/>
            <a:ext cx="6176100" cy="240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1500" i="1">
                <a:solidFill>
                  <a:srgbClr val="3C78D8"/>
                </a:solidFill>
                <a:highlight>
                  <a:srgbClr val="FFFFFF"/>
                </a:highlight>
              </a:rPr>
              <a:t>Climate change refers to </a:t>
            </a:r>
            <a:r>
              <a:rPr lang="en-GB" sz="1500" b="1" i="1">
                <a:solidFill>
                  <a:srgbClr val="3C78D8"/>
                </a:solidFill>
                <a:highlight>
                  <a:srgbClr val="FFFFFF"/>
                </a:highlight>
              </a:rPr>
              <a:t>long-term shifts in temperatures and weather patterns</a:t>
            </a:r>
            <a:r>
              <a:rPr lang="en-GB" sz="1500" i="1">
                <a:solidFill>
                  <a:srgbClr val="3C78D8"/>
                </a:solidFill>
                <a:highlight>
                  <a:srgbClr val="FFFFFF"/>
                </a:highlight>
              </a:rPr>
              <a:t>. These shifts may be natural, such as through variations in the solar cycle. But since the 1800s, human activities have been the main driver of climate change, primarily due to burning fossil fuels like coal, oil and gas.</a:t>
            </a:r>
            <a:endParaRPr sz="3100" i="1">
              <a:solidFill>
                <a:srgbClr val="3C78D8"/>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8"/>
          <p:cNvPicPr preferRelativeResize="0"/>
          <p:nvPr/>
        </p:nvPicPr>
        <p:blipFill>
          <a:blip r:embed="rId3">
            <a:alphaModFix/>
          </a:blip>
          <a:stretch>
            <a:fillRect/>
          </a:stretch>
        </p:blipFill>
        <p:spPr>
          <a:xfrm>
            <a:off x="-2850" y="-43175"/>
            <a:ext cx="4890550" cy="5245831"/>
          </a:xfrm>
          <a:prstGeom prst="rect">
            <a:avLst/>
          </a:prstGeom>
          <a:noFill/>
          <a:ln>
            <a:noFill/>
          </a:ln>
        </p:spPr>
      </p:pic>
      <p:pic>
        <p:nvPicPr>
          <p:cNvPr id="84" name="Google Shape;84;p18"/>
          <p:cNvPicPr preferRelativeResize="0"/>
          <p:nvPr/>
        </p:nvPicPr>
        <p:blipFill rotWithShape="1">
          <a:blip r:embed="rId4">
            <a:alphaModFix/>
          </a:blip>
          <a:srcRect r="32903"/>
          <a:stretch/>
        </p:blipFill>
        <p:spPr>
          <a:xfrm>
            <a:off x="5369600" y="1031625"/>
            <a:ext cx="3774400" cy="40383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7"/>
          <p:cNvPicPr preferRelativeResize="0"/>
          <p:nvPr/>
        </p:nvPicPr>
        <p:blipFill>
          <a:blip r:embed="rId3">
            <a:alphaModFix/>
          </a:blip>
          <a:stretch>
            <a:fillRect/>
          </a:stretch>
        </p:blipFill>
        <p:spPr>
          <a:xfrm>
            <a:off x="0" y="-434228"/>
            <a:ext cx="9144000" cy="571500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9"/>
          <p:cNvPicPr preferRelativeResize="0"/>
          <p:nvPr/>
        </p:nvPicPr>
        <p:blipFill>
          <a:blip r:embed="rId3">
            <a:alphaModFix/>
          </a:blip>
          <a:stretch>
            <a:fillRect/>
          </a:stretch>
        </p:blipFill>
        <p:spPr>
          <a:xfrm>
            <a:off x="0" y="702150"/>
            <a:ext cx="9007974" cy="3646301"/>
          </a:xfrm>
          <a:prstGeom prst="rect">
            <a:avLst/>
          </a:prstGeom>
          <a:noFill/>
          <a:ln>
            <a:noFill/>
          </a:ln>
        </p:spPr>
      </p:pic>
      <p:sp>
        <p:nvSpPr>
          <p:cNvPr id="90" name="Google Shape;90;p19"/>
          <p:cNvSpPr txBox="1"/>
          <p:nvPr/>
        </p:nvSpPr>
        <p:spPr>
          <a:xfrm>
            <a:off x="7685950" y="4776100"/>
            <a:ext cx="15108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i="1"/>
              <a:t>Science</a:t>
            </a:r>
            <a:r>
              <a:rPr lang="en-GB" sz="1100"/>
              <a:t>, Sept 2020</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0"/>
          <p:cNvPicPr preferRelativeResize="0"/>
          <p:nvPr/>
        </p:nvPicPr>
        <p:blipFill>
          <a:blip r:embed="rId3">
            <a:alphaModFix/>
          </a:blip>
          <a:stretch>
            <a:fillRect/>
          </a:stretch>
        </p:blipFill>
        <p:spPr>
          <a:xfrm>
            <a:off x="127750" y="70275"/>
            <a:ext cx="8838575" cy="4974850"/>
          </a:xfrm>
          <a:prstGeom prst="rect">
            <a:avLst/>
          </a:prstGeom>
          <a:noFill/>
          <a:ln>
            <a:noFill/>
          </a:ln>
        </p:spPr>
      </p:pic>
      <p:pic>
        <p:nvPicPr>
          <p:cNvPr id="96" name="Google Shape;96;p20"/>
          <p:cNvPicPr preferRelativeResize="0"/>
          <p:nvPr/>
        </p:nvPicPr>
        <p:blipFill>
          <a:blip r:embed="rId4">
            <a:alphaModFix/>
          </a:blip>
          <a:stretch>
            <a:fillRect/>
          </a:stretch>
        </p:blipFill>
        <p:spPr>
          <a:xfrm>
            <a:off x="1069125" y="669925"/>
            <a:ext cx="5282900" cy="1669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1"/>
          <p:cNvPicPr preferRelativeResize="0"/>
          <p:nvPr/>
        </p:nvPicPr>
        <p:blipFill>
          <a:blip r:embed="rId3">
            <a:alphaModFix/>
          </a:blip>
          <a:stretch>
            <a:fillRect/>
          </a:stretch>
        </p:blipFill>
        <p:spPr>
          <a:xfrm>
            <a:off x="0" y="0"/>
            <a:ext cx="3332126" cy="2119925"/>
          </a:xfrm>
          <a:prstGeom prst="rect">
            <a:avLst/>
          </a:prstGeom>
          <a:noFill/>
          <a:ln>
            <a:noFill/>
          </a:ln>
        </p:spPr>
      </p:pic>
      <p:pic>
        <p:nvPicPr>
          <p:cNvPr id="102" name="Google Shape;102;p21"/>
          <p:cNvPicPr preferRelativeResize="0"/>
          <p:nvPr/>
        </p:nvPicPr>
        <p:blipFill>
          <a:blip r:embed="rId4">
            <a:alphaModFix/>
          </a:blip>
          <a:stretch>
            <a:fillRect/>
          </a:stretch>
        </p:blipFill>
        <p:spPr>
          <a:xfrm>
            <a:off x="0" y="2653325"/>
            <a:ext cx="4076474" cy="2445875"/>
          </a:xfrm>
          <a:prstGeom prst="rect">
            <a:avLst/>
          </a:prstGeom>
          <a:noFill/>
          <a:ln>
            <a:noFill/>
          </a:ln>
        </p:spPr>
      </p:pic>
      <p:pic>
        <p:nvPicPr>
          <p:cNvPr id="103" name="Google Shape;103;p21"/>
          <p:cNvPicPr preferRelativeResize="0"/>
          <p:nvPr/>
        </p:nvPicPr>
        <p:blipFill>
          <a:blip r:embed="rId5">
            <a:alphaModFix/>
          </a:blip>
          <a:stretch>
            <a:fillRect/>
          </a:stretch>
        </p:blipFill>
        <p:spPr>
          <a:xfrm>
            <a:off x="5953950" y="2750950"/>
            <a:ext cx="3190050" cy="2392550"/>
          </a:xfrm>
          <a:prstGeom prst="rect">
            <a:avLst/>
          </a:prstGeom>
          <a:noFill/>
          <a:ln>
            <a:noFill/>
          </a:ln>
        </p:spPr>
      </p:pic>
      <p:pic>
        <p:nvPicPr>
          <p:cNvPr id="104" name="Google Shape;104;p21"/>
          <p:cNvPicPr preferRelativeResize="0"/>
          <p:nvPr/>
        </p:nvPicPr>
        <p:blipFill>
          <a:blip r:embed="rId6">
            <a:alphaModFix/>
          </a:blip>
          <a:stretch>
            <a:fillRect/>
          </a:stretch>
        </p:blipFill>
        <p:spPr>
          <a:xfrm>
            <a:off x="2461961" y="178025"/>
            <a:ext cx="3795314" cy="2445875"/>
          </a:xfrm>
          <a:prstGeom prst="rect">
            <a:avLst/>
          </a:prstGeom>
          <a:noFill/>
          <a:ln>
            <a:noFill/>
          </a:ln>
        </p:spPr>
      </p:pic>
      <p:pic>
        <p:nvPicPr>
          <p:cNvPr id="105" name="Google Shape;105;p21"/>
          <p:cNvPicPr preferRelativeResize="0"/>
          <p:nvPr/>
        </p:nvPicPr>
        <p:blipFill>
          <a:blip r:embed="rId7">
            <a:alphaModFix/>
          </a:blip>
          <a:stretch>
            <a:fillRect/>
          </a:stretch>
        </p:blipFill>
        <p:spPr>
          <a:xfrm>
            <a:off x="5579400" y="0"/>
            <a:ext cx="3564600" cy="2673450"/>
          </a:xfrm>
          <a:prstGeom prst="rect">
            <a:avLst/>
          </a:prstGeom>
          <a:noFill/>
          <a:ln>
            <a:noFill/>
          </a:ln>
        </p:spPr>
      </p:pic>
      <p:pic>
        <p:nvPicPr>
          <p:cNvPr id="106" name="Google Shape;106;p21"/>
          <p:cNvPicPr preferRelativeResize="0"/>
          <p:nvPr/>
        </p:nvPicPr>
        <p:blipFill>
          <a:blip r:embed="rId8">
            <a:alphaModFix/>
          </a:blip>
          <a:stretch>
            <a:fillRect/>
          </a:stretch>
        </p:blipFill>
        <p:spPr>
          <a:xfrm>
            <a:off x="3277377" y="2891652"/>
            <a:ext cx="3056925" cy="2034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22"/>
          <p:cNvPicPr preferRelativeResize="0"/>
          <p:nvPr/>
        </p:nvPicPr>
        <p:blipFill>
          <a:blip r:embed="rId3">
            <a:alphaModFix/>
          </a:blip>
          <a:stretch>
            <a:fillRect/>
          </a:stretch>
        </p:blipFill>
        <p:spPr>
          <a:xfrm>
            <a:off x="905583" y="0"/>
            <a:ext cx="7332834"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23"/>
          <p:cNvPicPr preferRelativeResize="0"/>
          <p:nvPr/>
        </p:nvPicPr>
        <p:blipFill>
          <a:blip r:embed="rId3">
            <a:alphaModFix/>
          </a:blip>
          <a:stretch>
            <a:fillRect/>
          </a:stretch>
        </p:blipFill>
        <p:spPr>
          <a:xfrm>
            <a:off x="3115325" y="107825"/>
            <a:ext cx="4571999" cy="5035675"/>
          </a:xfrm>
          <a:prstGeom prst="rect">
            <a:avLst/>
          </a:prstGeom>
          <a:noFill/>
          <a:ln>
            <a:noFill/>
          </a:ln>
        </p:spPr>
      </p:pic>
      <p:sp>
        <p:nvSpPr>
          <p:cNvPr id="117" name="Google Shape;117;p23"/>
          <p:cNvSpPr txBox="1"/>
          <p:nvPr/>
        </p:nvSpPr>
        <p:spPr>
          <a:xfrm>
            <a:off x="7191025" y="1388075"/>
            <a:ext cx="1796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rgbClr val="3C78D8"/>
                </a:solidFill>
              </a:rPr>
              <a:t>9 Giga Tonnes per year : Global</a:t>
            </a:r>
            <a:endParaRPr>
              <a:solidFill>
                <a:srgbClr val="3C78D8"/>
              </a:solidFill>
            </a:endParaRPr>
          </a:p>
        </p:txBody>
      </p:sp>
      <p:sp>
        <p:nvSpPr>
          <p:cNvPr id="118" name="Google Shape;118;p23"/>
          <p:cNvSpPr txBox="1"/>
          <p:nvPr/>
        </p:nvSpPr>
        <p:spPr>
          <a:xfrm>
            <a:off x="7124050" y="3429000"/>
            <a:ext cx="248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19" name="Google Shape;119;p23"/>
          <p:cNvSpPr txBox="1"/>
          <p:nvPr/>
        </p:nvSpPr>
        <p:spPr>
          <a:xfrm>
            <a:off x="151575" y="2994000"/>
            <a:ext cx="2409300" cy="2149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300">
                <a:solidFill>
                  <a:srgbClr val="3C78D8"/>
                </a:solidFill>
                <a:highlight>
                  <a:schemeClr val="lt1"/>
                </a:highlight>
              </a:rPr>
              <a:t>Average CO2e footprint in the UK is approx 20 tonnes per household per annum. 30 CO2e tonnes for Boddington.</a:t>
            </a:r>
            <a:endParaRPr sz="1300">
              <a:solidFill>
                <a:srgbClr val="3C78D8"/>
              </a:solidFill>
              <a:highlight>
                <a:schemeClr val="lt1"/>
              </a:highlight>
            </a:endParaRPr>
          </a:p>
          <a:p>
            <a:pPr marL="0" lvl="0" indent="0" algn="l" rtl="0">
              <a:lnSpc>
                <a:spcPct val="115000"/>
              </a:lnSpc>
              <a:spcBef>
                <a:spcPts val="1200"/>
              </a:spcBef>
              <a:spcAft>
                <a:spcPts val="1200"/>
              </a:spcAft>
              <a:buNone/>
            </a:pPr>
            <a:r>
              <a:rPr lang="en-GB" sz="1300">
                <a:solidFill>
                  <a:srgbClr val="3C78D8"/>
                </a:solidFill>
                <a:highlight>
                  <a:schemeClr val="lt1"/>
                </a:highlight>
              </a:rPr>
              <a:t>for Boddington’s 290 households, this equates to 9,000 tonnes of CO2e emissions.</a:t>
            </a:r>
            <a:endParaRPr sz="1300">
              <a:solidFill>
                <a:srgbClr val="3C78D8"/>
              </a:solidFill>
              <a:highlight>
                <a:schemeClr val="lt1"/>
              </a:highlight>
            </a:endParaRPr>
          </a:p>
        </p:txBody>
      </p:sp>
      <p:sp>
        <p:nvSpPr>
          <p:cNvPr id="120" name="Google Shape;120;p23"/>
          <p:cNvSpPr txBox="1"/>
          <p:nvPr/>
        </p:nvSpPr>
        <p:spPr>
          <a:xfrm>
            <a:off x="330975" y="1225525"/>
            <a:ext cx="1690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rgbClr val="3C78D8"/>
                </a:solidFill>
              </a:rPr>
              <a:t>36 Giga Tonnes per year</a:t>
            </a:r>
            <a:endParaRPr>
              <a:solidFill>
                <a:srgbClr val="3C78D8"/>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103150" y="109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720" b="1">
                <a:solidFill>
                  <a:srgbClr val="3D85C6"/>
                </a:solidFill>
              </a:rPr>
              <a:t>Home Energy - The Challenge</a:t>
            </a:r>
            <a:endParaRPr/>
          </a:p>
        </p:txBody>
      </p:sp>
      <p:sp>
        <p:nvSpPr>
          <p:cNvPr id="126" name="Google Shape;126;p24"/>
          <p:cNvSpPr txBox="1">
            <a:spLocks noGrp="1"/>
          </p:cNvSpPr>
          <p:nvPr>
            <p:ph type="body" idx="1"/>
          </p:nvPr>
        </p:nvSpPr>
        <p:spPr>
          <a:xfrm>
            <a:off x="311700" y="2306475"/>
            <a:ext cx="8520600" cy="1408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1100">
              <a:solidFill>
                <a:srgbClr val="3C78D8"/>
              </a:solidFill>
            </a:endParaRPr>
          </a:p>
          <a:p>
            <a:pPr marL="457200" lvl="0" indent="0" algn="l" rtl="0">
              <a:spcBef>
                <a:spcPts val="0"/>
              </a:spcBef>
              <a:spcAft>
                <a:spcPts val="0"/>
              </a:spcAft>
              <a:buNone/>
            </a:pPr>
            <a:endParaRPr sz="1100">
              <a:solidFill>
                <a:srgbClr val="3C78D8"/>
              </a:solidFill>
            </a:endParaRPr>
          </a:p>
          <a:p>
            <a:pPr marL="0" lvl="0" indent="0" algn="l" rtl="0">
              <a:spcBef>
                <a:spcPts val="0"/>
              </a:spcBef>
              <a:spcAft>
                <a:spcPts val="0"/>
              </a:spcAft>
              <a:buClr>
                <a:schemeClr val="dk1"/>
              </a:buClr>
              <a:buSzPts val="1100"/>
              <a:buFont typeface="Arial"/>
              <a:buNone/>
            </a:pPr>
            <a:endParaRPr sz="1100">
              <a:solidFill>
                <a:srgbClr val="3C78D8"/>
              </a:solidFill>
            </a:endParaRPr>
          </a:p>
          <a:p>
            <a:pPr marL="0" lvl="0" indent="0" algn="l" rtl="0">
              <a:spcBef>
                <a:spcPts val="0"/>
              </a:spcBef>
              <a:spcAft>
                <a:spcPts val="0"/>
              </a:spcAft>
              <a:buClr>
                <a:schemeClr val="dk1"/>
              </a:buClr>
              <a:buSzPts val="1100"/>
              <a:buFont typeface="Arial"/>
              <a:buNone/>
            </a:pPr>
            <a:endParaRPr sz="1100">
              <a:solidFill>
                <a:srgbClr val="222222"/>
              </a:solidFill>
            </a:endParaRPr>
          </a:p>
          <a:p>
            <a:pPr marL="0" lvl="0" indent="0" algn="l" rtl="0">
              <a:spcBef>
                <a:spcPts val="0"/>
              </a:spcBef>
              <a:spcAft>
                <a:spcPts val="0"/>
              </a:spcAft>
              <a:buClr>
                <a:schemeClr val="dk1"/>
              </a:buClr>
              <a:buSzPts val="1100"/>
              <a:buFont typeface="Arial"/>
              <a:buNone/>
            </a:pPr>
            <a:endParaRPr sz="1100">
              <a:solidFill>
                <a:srgbClr val="222222"/>
              </a:solidFill>
            </a:endParaRPr>
          </a:p>
          <a:p>
            <a:pPr marL="0" lvl="0" indent="0" algn="l" rtl="0">
              <a:spcBef>
                <a:spcPts val="0"/>
              </a:spcBef>
              <a:spcAft>
                <a:spcPts val="0"/>
              </a:spcAft>
              <a:buClr>
                <a:schemeClr val="dk1"/>
              </a:buClr>
              <a:buSzPts val="1100"/>
              <a:buFont typeface="Arial"/>
              <a:buNone/>
            </a:pPr>
            <a:endParaRPr sz="1100">
              <a:solidFill>
                <a:srgbClr val="222222"/>
              </a:solidFill>
            </a:endParaRPr>
          </a:p>
          <a:p>
            <a:pPr marL="0" lvl="0" indent="0" algn="l" rtl="0">
              <a:spcBef>
                <a:spcPts val="0"/>
              </a:spcBef>
              <a:spcAft>
                <a:spcPts val="1200"/>
              </a:spcAft>
              <a:buClr>
                <a:schemeClr val="dk1"/>
              </a:buClr>
              <a:buSzPts val="1100"/>
              <a:buFont typeface="Arial"/>
              <a:buNone/>
            </a:pPr>
            <a:endParaRPr sz="1100">
              <a:solidFill>
                <a:srgbClr val="222222"/>
              </a:solidFill>
            </a:endParaRPr>
          </a:p>
        </p:txBody>
      </p:sp>
      <p:sp>
        <p:nvSpPr>
          <p:cNvPr id="127" name="Google Shape;127;p24"/>
          <p:cNvSpPr txBox="1"/>
          <p:nvPr/>
        </p:nvSpPr>
        <p:spPr>
          <a:xfrm>
            <a:off x="3811200" y="87175"/>
            <a:ext cx="1444200" cy="938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100" dirty="0">
                <a:solidFill>
                  <a:srgbClr val="3C78D8"/>
                </a:solidFill>
              </a:rPr>
              <a:t>UK produces around 420 million tonnes of CO2 emissions per year.</a:t>
            </a:r>
            <a:endParaRPr dirty="0"/>
          </a:p>
        </p:txBody>
      </p:sp>
      <p:sp>
        <p:nvSpPr>
          <p:cNvPr id="128" name="Google Shape;128;p24"/>
          <p:cNvSpPr txBox="1"/>
          <p:nvPr/>
        </p:nvSpPr>
        <p:spPr>
          <a:xfrm>
            <a:off x="3828912" y="2445350"/>
            <a:ext cx="1832700" cy="132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100" dirty="0">
                <a:solidFill>
                  <a:srgbClr val="3C78D8"/>
                </a:solidFill>
                <a:uFill>
                  <a:noFill/>
                </a:uFill>
                <a:hlinkClick r:id="rId3">
                  <a:extLst>
                    <a:ext uri="{A12FA001-AC4F-418D-AE19-62706E023703}">
                      <ahyp:hlinkClr xmlns:ahyp="http://schemas.microsoft.com/office/drawing/2018/hyperlinkcolor" val="tx"/>
                    </a:ext>
                  </a:extLst>
                </a:hlinkClick>
              </a:rPr>
              <a:t>68 million tonnes</a:t>
            </a:r>
            <a:r>
              <a:rPr lang="en-GB" sz="1100" dirty="0">
                <a:solidFill>
                  <a:srgbClr val="3C78D8"/>
                </a:solidFill>
              </a:rPr>
              <a:t> (15%) comes directly from its 29 million homes - largely from boilers burning gas/oil for hot water and space heating.</a:t>
            </a:r>
            <a:endParaRPr dirty="0"/>
          </a:p>
        </p:txBody>
      </p:sp>
      <p:sp>
        <p:nvSpPr>
          <p:cNvPr id="129" name="Google Shape;129;p24"/>
          <p:cNvSpPr txBox="1"/>
          <p:nvPr/>
        </p:nvSpPr>
        <p:spPr>
          <a:xfrm>
            <a:off x="5141670" y="43150"/>
            <a:ext cx="1547400" cy="1132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100" dirty="0">
                <a:solidFill>
                  <a:srgbClr val="3C78D8"/>
                </a:solidFill>
              </a:rPr>
              <a:t>Emissions need to fall by about a quarter by 2030 from 1990 levels to meet the carbon budget</a:t>
            </a:r>
            <a:endParaRPr dirty="0"/>
          </a:p>
        </p:txBody>
      </p:sp>
      <p:sp>
        <p:nvSpPr>
          <p:cNvPr id="130" name="Google Shape;130;p24"/>
          <p:cNvSpPr txBox="1"/>
          <p:nvPr/>
        </p:nvSpPr>
        <p:spPr>
          <a:xfrm>
            <a:off x="3728675" y="3772850"/>
            <a:ext cx="1952700" cy="132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100">
                <a:solidFill>
                  <a:srgbClr val="3C78D8"/>
                </a:solidFill>
              </a:rPr>
              <a:t>Average UK household of 2.4 people uses 15,000 kwh of energy per year heating and powering their home - 8kwh elec / 33kwh heating per day. </a:t>
            </a:r>
            <a:endParaRPr/>
          </a:p>
        </p:txBody>
      </p:sp>
      <p:sp>
        <p:nvSpPr>
          <p:cNvPr id="131" name="Google Shape;131;p24"/>
          <p:cNvSpPr txBox="1"/>
          <p:nvPr/>
        </p:nvSpPr>
        <p:spPr>
          <a:xfrm>
            <a:off x="103150" y="4251850"/>
            <a:ext cx="3094800" cy="938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100">
                <a:solidFill>
                  <a:srgbClr val="3C78D8"/>
                </a:solidFill>
              </a:rPr>
              <a:t>Decarbonising the way homes are heated – meaning more efficient homes and the electrification of most heating systems. Cost estimated £200 billion over the next 30 years.</a:t>
            </a:r>
            <a:endParaRPr/>
          </a:p>
        </p:txBody>
      </p:sp>
      <p:pic>
        <p:nvPicPr>
          <p:cNvPr id="132" name="Google Shape;132;p24"/>
          <p:cNvPicPr preferRelativeResize="0"/>
          <p:nvPr/>
        </p:nvPicPr>
        <p:blipFill rotWithShape="1">
          <a:blip r:embed="rId4">
            <a:alphaModFix/>
          </a:blip>
          <a:srcRect t="5724" r="6164" b="9342"/>
          <a:stretch/>
        </p:blipFill>
        <p:spPr>
          <a:xfrm>
            <a:off x="20625" y="511975"/>
            <a:ext cx="3708050" cy="3518824"/>
          </a:xfrm>
          <a:prstGeom prst="rect">
            <a:avLst/>
          </a:prstGeom>
          <a:noFill/>
          <a:ln>
            <a:noFill/>
          </a:ln>
        </p:spPr>
      </p:pic>
      <p:pic>
        <p:nvPicPr>
          <p:cNvPr id="133" name="Google Shape;133;p24"/>
          <p:cNvPicPr preferRelativeResize="0"/>
          <p:nvPr/>
        </p:nvPicPr>
        <p:blipFill rotWithShape="1">
          <a:blip r:embed="rId5">
            <a:alphaModFix/>
          </a:blip>
          <a:srcRect l="3583" r="4063" b="3956"/>
          <a:stretch/>
        </p:blipFill>
        <p:spPr>
          <a:xfrm>
            <a:off x="5761850" y="2106275"/>
            <a:ext cx="3382149" cy="29940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25"/>
          <p:cNvPicPr preferRelativeResize="0"/>
          <p:nvPr/>
        </p:nvPicPr>
        <p:blipFill>
          <a:blip r:embed="rId3">
            <a:alphaModFix/>
          </a:blip>
          <a:stretch>
            <a:fillRect/>
          </a:stretch>
        </p:blipFill>
        <p:spPr>
          <a:xfrm>
            <a:off x="2" y="0"/>
            <a:ext cx="6358147" cy="5143501"/>
          </a:xfrm>
          <a:prstGeom prst="rect">
            <a:avLst/>
          </a:prstGeom>
          <a:noFill/>
          <a:ln>
            <a:noFill/>
          </a:ln>
        </p:spPr>
      </p:pic>
      <p:sp>
        <p:nvSpPr>
          <p:cNvPr id="139" name="Google Shape;139;p25"/>
          <p:cNvSpPr txBox="1"/>
          <p:nvPr/>
        </p:nvSpPr>
        <p:spPr>
          <a:xfrm>
            <a:off x="6358150" y="167450"/>
            <a:ext cx="2615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rgbClr val="3C78D8"/>
                </a:solidFill>
              </a:rPr>
              <a:t>UK highly dependent on gas</a:t>
            </a:r>
            <a:endParaRPr>
              <a:solidFill>
                <a:srgbClr val="3C78D8"/>
              </a:solidFill>
            </a:endParaRPr>
          </a:p>
        </p:txBody>
      </p:sp>
      <p:sp>
        <p:nvSpPr>
          <p:cNvPr id="140" name="Google Shape;140;p25"/>
          <p:cNvSpPr txBox="1"/>
          <p:nvPr/>
        </p:nvSpPr>
        <p:spPr>
          <a:xfrm>
            <a:off x="6391150" y="642375"/>
            <a:ext cx="23823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rgbClr val="3C78D8"/>
                </a:solidFill>
              </a:rPr>
              <a:t>Gas storage decommissioned - although </a:t>
            </a:r>
            <a:r>
              <a:rPr lang="en-GB" i="1">
                <a:solidFill>
                  <a:srgbClr val="3C78D8"/>
                </a:solidFill>
              </a:rPr>
              <a:t>Rough Storage</a:t>
            </a:r>
            <a:r>
              <a:rPr lang="en-GB">
                <a:solidFill>
                  <a:srgbClr val="3C78D8"/>
                </a:solidFill>
              </a:rPr>
              <a:t> now being brought back on line</a:t>
            </a:r>
            <a:endParaRPr>
              <a:solidFill>
                <a:srgbClr val="3C78D8"/>
              </a:solidFill>
            </a:endParaRPr>
          </a:p>
        </p:txBody>
      </p:sp>
      <p:sp>
        <p:nvSpPr>
          <p:cNvPr id="141" name="Google Shape;141;p25"/>
          <p:cNvSpPr txBox="1"/>
          <p:nvPr/>
        </p:nvSpPr>
        <p:spPr>
          <a:xfrm>
            <a:off x="6391150" y="1763800"/>
            <a:ext cx="2575500" cy="190818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dirty="0">
                <a:solidFill>
                  <a:srgbClr val="3C78D8"/>
                </a:solidFill>
              </a:rPr>
              <a:t>Problem is GRID pricing mechanism prices all energy at highest marginal cost, which is gas (9 x cost of wind).</a:t>
            </a:r>
            <a:endParaRPr dirty="0">
              <a:solidFill>
                <a:srgbClr val="3C78D8"/>
              </a:solidFill>
            </a:endParaRPr>
          </a:p>
          <a:p>
            <a:pPr marL="0" lvl="0" indent="0" algn="l" rtl="0">
              <a:spcBef>
                <a:spcPts val="0"/>
              </a:spcBef>
              <a:spcAft>
                <a:spcPts val="0"/>
              </a:spcAft>
              <a:buNone/>
            </a:pPr>
            <a:endParaRPr dirty="0">
              <a:solidFill>
                <a:srgbClr val="3C78D8"/>
              </a:solidFill>
            </a:endParaRPr>
          </a:p>
          <a:p>
            <a:pPr marL="0" lvl="0" indent="0" algn="l" rtl="0">
              <a:spcBef>
                <a:spcPts val="0"/>
              </a:spcBef>
              <a:spcAft>
                <a:spcPts val="0"/>
              </a:spcAft>
              <a:buNone/>
            </a:pPr>
            <a:endParaRPr dirty="0">
              <a:solidFill>
                <a:srgbClr val="3C78D8"/>
              </a:solidFill>
            </a:endParaRPr>
          </a:p>
          <a:p>
            <a:pPr marL="0" lvl="0" indent="0" algn="l" rtl="0">
              <a:spcBef>
                <a:spcPts val="0"/>
              </a:spcBef>
              <a:spcAft>
                <a:spcPts val="0"/>
              </a:spcAft>
              <a:buNone/>
            </a:pPr>
            <a:endParaRPr dirty="0">
              <a:solidFill>
                <a:srgbClr val="3C78D8"/>
              </a:solidFill>
            </a:endParaRPr>
          </a:p>
        </p:txBody>
      </p:sp>
      <p:sp>
        <p:nvSpPr>
          <p:cNvPr id="142" name="Google Shape;142;p25"/>
          <p:cNvSpPr txBox="1"/>
          <p:nvPr/>
        </p:nvSpPr>
        <p:spPr>
          <a:xfrm>
            <a:off x="6365500" y="2899500"/>
            <a:ext cx="2778300" cy="169274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lang="en-GB" dirty="0">
              <a:solidFill>
                <a:srgbClr val="3C78D8"/>
              </a:solidFill>
            </a:endParaRPr>
          </a:p>
          <a:p>
            <a:pPr marL="0" lvl="0" indent="0" algn="l" rtl="0">
              <a:spcBef>
                <a:spcPts val="0"/>
              </a:spcBef>
              <a:spcAft>
                <a:spcPts val="0"/>
              </a:spcAft>
              <a:buNone/>
            </a:pPr>
            <a:r>
              <a:rPr lang="en-GB" dirty="0">
                <a:solidFill>
                  <a:srgbClr val="3C78D8"/>
                </a:solidFill>
              </a:rPr>
              <a:t>Solutions:</a:t>
            </a:r>
            <a:endParaRPr dirty="0">
              <a:solidFill>
                <a:srgbClr val="3C78D8"/>
              </a:solidFill>
            </a:endParaRPr>
          </a:p>
          <a:p>
            <a:pPr marL="457200" lvl="0" indent="-317500" algn="l" rtl="0">
              <a:spcBef>
                <a:spcPts val="0"/>
              </a:spcBef>
              <a:spcAft>
                <a:spcPts val="0"/>
              </a:spcAft>
              <a:buClr>
                <a:srgbClr val="3C78D8"/>
              </a:buClr>
              <a:buSzPts val="1400"/>
              <a:buChar char="●"/>
            </a:pPr>
            <a:r>
              <a:rPr lang="en-GB" dirty="0">
                <a:solidFill>
                  <a:srgbClr val="3C78D8"/>
                </a:solidFill>
              </a:rPr>
              <a:t>CFDs</a:t>
            </a:r>
            <a:endParaRPr dirty="0">
              <a:solidFill>
                <a:srgbClr val="3C78D8"/>
              </a:solidFill>
            </a:endParaRPr>
          </a:p>
          <a:p>
            <a:pPr marL="457200" lvl="0" indent="-317500" algn="l" rtl="0">
              <a:spcBef>
                <a:spcPts val="0"/>
              </a:spcBef>
              <a:spcAft>
                <a:spcPts val="0"/>
              </a:spcAft>
              <a:buClr>
                <a:srgbClr val="3C78D8"/>
              </a:buClr>
              <a:buSzPts val="1400"/>
              <a:buChar char="●"/>
            </a:pPr>
            <a:r>
              <a:rPr lang="en-GB" dirty="0">
                <a:solidFill>
                  <a:srgbClr val="3C78D8"/>
                </a:solidFill>
              </a:rPr>
              <a:t>Smart meter 4 demand management </a:t>
            </a:r>
            <a:endParaRPr dirty="0">
              <a:solidFill>
                <a:srgbClr val="3C78D8"/>
              </a:solidFill>
            </a:endParaRPr>
          </a:p>
          <a:p>
            <a:pPr marL="457200" lvl="0" indent="-317500" algn="l" rtl="0">
              <a:spcBef>
                <a:spcPts val="0"/>
              </a:spcBef>
              <a:spcAft>
                <a:spcPts val="0"/>
              </a:spcAft>
              <a:buClr>
                <a:srgbClr val="3C78D8"/>
              </a:buClr>
              <a:buSzPts val="1400"/>
              <a:buChar char="●"/>
            </a:pPr>
            <a:r>
              <a:rPr lang="en-GB" dirty="0">
                <a:solidFill>
                  <a:srgbClr val="3C78D8"/>
                </a:solidFill>
              </a:rPr>
              <a:t>Battery storage </a:t>
            </a:r>
            <a:endParaRPr dirty="0">
              <a:solidFill>
                <a:srgbClr val="3C78D8"/>
              </a:solidFill>
            </a:endParaRPr>
          </a:p>
          <a:p>
            <a:pPr marL="0" lvl="0" indent="0" algn="l" rtl="0">
              <a:spcBef>
                <a:spcPts val="0"/>
              </a:spcBef>
              <a:spcAft>
                <a:spcPts val="0"/>
              </a:spcAft>
              <a:buNone/>
            </a:pPr>
            <a:endParaRPr dirty="0">
              <a:solidFill>
                <a:srgbClr val="3C78D8"/>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6"/>
          <p:cNvSpPr txBox="1">
            <a:spLocks noGrp="1"/>
          </p:cNvSpPr>
          <p:nvPr>
            <p:ph type="title"/>
          </p:nvPr>
        </p:nvSpPr>
        <p:spPr>
          <a:xfrm>
            <a:off x="311700" y="1858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solidFill>
                  <a:srgbClr val="3C78D8"/>
                </a:solidFill>
              </a:rPr>
              <a:t>Home Energy - The Opportunity</a:t>
            </a:r>
            <a:endParaRPr>
              <a:solidFill>
                <a:srgbClr val="3C78D8"/>
              </a:solidFill>
            </a:endParaRPr>
          </a:p>
        </p:txBody>
      </p:sp>
      <p:sp>
        <p:nvSpPr>
          <p:cNvPr id="148" name="Google Shape;148;p26"/>
          <p:cNvSpPr txBox="1">
            <a:spLocks noGrp="1"/>
          </p:cNvSpPr>
          <p:nvPr>
            <p:ph type="body" idx="1"/>
          </p:nvPr>
        </p:nvSpPr>
        <p:spPr>
          <a:xfrm>
            <a:off x="311700" y="720350"/>
            <a:ext cx="8520600" cy="41949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GB" sz="1100" b="1" dirty="0">
                <a:solidFill>
                  <a:srgbClr val="3C78D8"/>
                </a:solidFill>
              </a:rPr>
              <a:t>What we can do….</a:t>
            </a:r>
            <a:endParaRPr sz="1100" b="1" dirty="0">
              <a:solidFill>
                <a:srgbClr val="3C78D8"/>
              </a:solidFill>
            </a:endParaRPr>
          </a:p>
          <a:p>
            <a:pPr marL="0" lvl="0" indent="0" algn="l" rtl="0">
              <a:spcBef>
                <a:spcPts val="0"/>
              </a:spcBef>
              <a:spcAft>
                <a:spcPts val="0"/>
              </a:spcAft>
              <a:buNone/>
            </a:pPr>
            <a:endParaRPr sz="1100" b="1" dirty="0">
              <a:solidFill>
                <a:srgbClr val="3C78D8"/>
              </a:solidFill>
            </a:endParaRPr>
          </a:p>
          <a:p>
            <a:pPr marL="0" lvl="0" indent="0" algn="l" rtl="0">
              <a:spcBef>
                <a:spcPts val="0"/>
              </a:spcBef>
              <a:spcAft>
                <a:spcPts val="0"/>
              </a:spcAft>
              <a:buNone/>
            </a:pPr>
            <a:r>
              <a:rPr lang="en-GB" sz="1100" b="1" dirty="0">
                <a:solidFill>
                  <a:srgbClr val="3C78D8"/>
                </a:solidFill>
              </a:rPr>
              <a:t>Insulation and Draft Proofing</a:t>
            </a:r>
            <a:endParaRPr sz="1100" b="1"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1% of UK homes have zero loft insulation and 31% have below standard levels (&lt;125mm) of loft insulation. Applied to Boddington, that suggests around 90 of the 290 houses in the parish could benefit from increased loft insulation.</a:t>
            </a:r>
            <a:endParaRPr sz="1100"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If current EPC band D rated homes were retrofitted to achieve band C performance, households would save £511 a year under the proposed 2022 energy price cap.  It is estimated that close to two-thirds of homes need no more than £1,000 spent on retrofitting energy efficiency measures.</a:t>
            </a:r>
            <a:endParaRPr sz="1100"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A thermal imaging camera can help identify where to target efforts.</a:t>
            </a:r>
            <a:endParaRPr sz="1100" dirty="0">
              <a:solidFill>
                <a:srgbClr val="3C78D8"/>
              </a:solidFill>
            </a:endParaRPr>
          </a:p>
          <a:p>
            <a:pPr marL="0" lvl="0" indent="0" algn="l" rtl="0">
              <a:spcBef>
                <a:spcPts val="0"/>
              </a:spcBef>
              <a:spcAft>
                <a:spcPts val="0"/>
              </a:spcAft>
              <a:buNone/>
            </a:pPr>
            <a:endParaRPr sz="1100" dirty="0">
              <a:solidFill>
                <a:srgbClr val="3C78D8"/>
              </a:solidFill>
            </a:endParaRPr>
          </a:p>
          <a:p>
            <a:pPr marL="0" lvl="0" indent="0" algn="l" rtl="0">
              <a:spcBef>
                <a:spcPts val="0"/>
              </a:spcBef>
              <a:spcAft>
                <a:spcPts val="0"/>
              </a:spcAft>
              <a:buNone/>
            </a:pPr>
            <a:r>
              <a:rPr lang="en-GB" sz="1100" b="1" dirty="0">
                <a:solidFill>
                  <a:srgbClr val="3C78D8"/>
                </a:solidFill>
              </a:rPr>
              <a:t>Boiler Optimisation</a:t>
            </a:r>
            <a:endParaRPr sz="1100" b="1"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Optimise what you have … listen to Jo!</a:t>
            </a:r>
            <a:endParaRPr sz="1100" dirty="0">
              <a:solidFill>
                <a:srgbClr val="3C78D8"/>
              </a:solidFill>
            </a:endParaRPr>
          </a:p>
          <a:p>
            <a:pPr marL="0" lvl="0" indent="0" algn="l" rtl="0">
              <a:spcBef>
                <a:spcPts val="0"/>
              </a:spcBef>
              <a:spcAft>
                <a:spcPts val="0"/>
              </a:spcAft>
              <a:buNone/>
            </a:pPr>
            <a:endParaRPr sz="1100" dirty="0">
              <a:solidFill>
                <a:srgbClr val="3C78D8"/>
              </a:solidFill>
            </a:endParaRPr>
          </a:p>
          <a:p>
            <a:pPr marL="0" lvl="0" indent="0" algn="l" rtl="0">
              <a:spcBef>
                <a:spcPts val="0"/>
              </a:spcBef>
              <a:spcAft>
                <a:spcPts val="0"/>
              </a:spcAft>
              <a:buNone/>
            </a:pPr>
            <a:r>
              <a:rPr lang="en-GB" sz="1100" b="1" dirty="0">
                <a:solidFill>
                  <a:srgbClr val="3C78D8"/>
                </a:solidFill>
              </a:rPr>
              <a:t>Electrify Heating - Switch from oil and gas to use of Heat Pumps</a:t>
            </a:r>
            <a:endParaRPr sz="1100" b="1"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ASHP around £10k to install.  BEIS funding 90,000 5k grants.</a:t>
            </a:r>
            <a:endParaRPr sz="1100"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50k installed to-date - target 600k by 2028</a:t>
            </a:r>
            <a:endParaRPr sz="1100"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Reduces gas use by 85% even with current UK electricity energy mix</a:t>
            </a:r>
            <a:endParaRPr sz="1100" dirty="0">
              <a:solidFill>
                <a:srgbClr val="3C78D8"/>
              </a:solidFill>
            </a:endParaRPr>
          </a:p>
          <a:p>
            <a:pPr marL="0" lvl="0" indent="0" algn="l" rtl="0">
              <a:spcBef>
                <a:spcPts val="0"/>
              </a:spcBef>
              <a:spcAft>
                <a:spcPts val="0"/>
              </a:spcAft>
              <a:buNone/>
            </a:pPr>
            <a:endParaRPr sz="1100" b="1" dirty="0">
              <a:solidFill>
                <a:srgbClr val="3C78D8"/>
              </a:solidFill>
            </a:endParaRPr>
          </a:p>
          <a:p>
            <a:pPr marL="0" lvl="0" indent="0" algn="l" rtl="0">
              <a:spcBef>
                <a:spcPts val="0"/>
              </a:spcBef>
              <a:spcAft>
                <a:spcPts val="0"/>
              </a:spcAft>
              <a:buNone/>
            </a:pPr>
            <a:r>
              <a:rPr lang="en-GB" sz="1100" b="1" dirty="0">
                <a:solidFill>
                  <a:srgbClr val="3C78D8"/>
                </a:solidFill>
              </a:rPr>
              <a:t>Decarbonise electricity - Transition of UK Electrical Grid to Renewable</a:t>
            </a:r>
            <a:endParaRPr sz="1100" b="1"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Wind: UK has 11k turbines with installed capacity 25GW (14GW onshore : 11GW offshore). 86GW in pipeline.</a:t>
            </a:r>
            <a:endParaRPr sz="1100"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Solar: UK 14GW capacity : 3000 installs of solar at home per week / 600MW installed this year already</a:t>
            </a:r>
            <a:endParaRPr sz="1100"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Gov target of 2035 for renewable grid; 50GW wind and 70GW solar by 2050.</a:t>
            </a:r>
            <a:endParaRPr sz="1100" dirty="0">
              <a:solidFill>
                <a:srgbClr val="3C78D8"/>
              </a:solidFill>
            </a:endParaRPr>
          </a:p>
          <a:p>
            <a:pPr marL="457200" lvl="0" indent="-293211" algn="l" rtl="0">
              <a:spcBef>
                <a:spcPts val="0"/>
              </a:spcBef>
              <a:spcAft>
                <a:spcPts val="0"/>
              </a:spcAft>
              <a:buClr>
                <a:srgbClr val="3C78D8"/>
              </a:buClr>
              <a:buSzPct val="100000"/>
              <a:buChar char="●"/>
            </a:pPr>
            <a:r>
              <a:rPr lang="en-GB" sz="1100" dirty="0">
                <a:solidFill>
                  <a:srgbClr val="3C78D8"/>
                </a:solidFill>
              </a:rPr>
              <a:t>About £5k for an install - payback can be just a few years with new prices.  </a:t>
            </a:r>
            <a:endParaRPr sz="1100" dirty="0">
              <a:solidFill>
                <a:srgbClr val="3C78D8"/>
              </a:solidFill>
            </a:endParaRPr>
          </a:p>
          <a:p>
            <a:pPr marL="0" lvl="0" indent="0" algn="l" rtl="0">
              <a:spcBef>
                <a:spcPts val="0"/>
              </a:spcBef>
              <a:spcAft>
                <a:spcPts val="0"/>
              </a:spcAft>
              <a:buNone/>
            </a:pPr>
            <a:endParaRPr sz="1100" dirty="0">
              <a:solidFill>
                <a:srgbClr val="3C78D8"/>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27"/>
          <p:cNvPicPr preferRelativeResize="0"/>
          <p:nvPr/>
        </p:nvPicPr>
        <p:blipFill>
          <a:blip r:embed="rId3">
            <a:alphaModFix/>
          </a:blip>
          <a:stretch>
            <a:fillRect/>
          </a:stretch>
        </p:blipFill>
        <p:spPr>
          <a:xfrm>
            <a:off x="5409625" y="2392550"/>
            <a:ext cx="3796951" cy="2750949"/>
          </a:xfrm>
          <a:prstGeom prst="rect">
            <a:avLst/>
          </a:prstGeom>
          <a:noFill/>
          <a:ln>
            <a:noFill/>
          </a:ln>
        </p:spPr>
      </p:pic>
      <p:pic>
        <p:nvPicPr>
          <p:cNvPr id="154" name="Google Shape;154;p27"/>
          <p:cNvPicPr preferRelativeResize="0"/>
          <p:nvPr/>
        </p:nvPicPr>
        <p:blipFill rotWithShape="1">
          <a:blip r:embed="rId4">
            <a:alphaModFix/>
          </a:blip>
          <a:srcRect b="29903"/>
          <a:stretch/>
        </p:blipFill>
        <p:spPr>
          <a:xfrm>
            <a:off x="0" y="0"/>
            <a:ext cx="5272803" cy="5143500"/>
          </a:xfrm>
          <a:prstGeom prst="rect">
            <a:avLst/>
          </a:prstGeom>
          <a:noFill/>
          <a:ln>
            <a:noFill/>
          </a:ln>
        </p:spPr>
      </p:pic>
      <p:sp>
        <p:nvSpPr>
          <p:cNvPr id="155" name="Google Shape;155;p27"/>
          <p:cNvSpPr txBox="1"/>
          <p:nvPr/>
        </p:nvSpPr>
        <p:spPr>
          <a:xfrm>
            <a:off x="5409625" y="194550"/>
            <a:ext cx="3593400" cy="1941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rgbClr val="3C78D8"/>
                </a:solidFill>
              </a:rPr>
              <a:t>To date in 2022…</a:t>
            </a:r>
            <a:endParaRPr>
              <a:solidFill>
                <a:srgbClr val="3C78D8"/>
              </a:solidFill>
            </a:endParaRPr>
          </a:p>
          <a:p>
            <a:pPr marL="0" lvl="0" indent="0" algn="l" rtl="0">
              <a:spcBef>
                <a:spcPts val="0"/>
              </a:spcBef>
              <a:spcAft>
                <a:spcPts val="0"/>
              </a:spcAft>
              <a:buNone/>
            </a:pPr>
            <a:endParaRPr>
              <a:solidFill>
                <a:srgbClr val="3C78D8"/>
              </a:solidFill>
            </a:endParaRPr>
          </a:p>
          <a:p>
            <a:pPr marL="0" lvl="0" indent="0" algn="l" rtl="0">
              <a:spcBef>
                <a:spcPts val="0"/>
              </a:spcBef>
              <a:spcAft>
                <a:spcPts val="0"/>
              </a:spcAft>
              <a:buNone/>
            </a:pPr>
            <a:r>
              <a:rPr lang="en-GB">
                <a:solidFill>
                  <a:srgbClr val="3C78D8"/>
                </a:solidFill>
              </a:rPr>
              <a:t>Wind has generated 50TWh of electricity</a:t>
            </a:r>
            <a:endParaRPr>
              <a:solidFill>
                <a:srgbClr val="3C78D8"/>
              </a:solidFill>
            </a:endParaRPr>
          </a:p>
          <a:p>
            <a:pPr marL="0" lvl="0" indent="0" algn="l" rtl="0">
              <a:spcBef>
                <a:spcPts val="0"/>
              </a:spcBef>
              <a:spcAft>
                <a:spcPts val="0"/>
              </a:spcAft>
              <a:buNone/>
            </a:pPr>
            <a:r>
              <a:rPr lang="en-GB">
                <a:solidFill>
                  <a:srgbClr val="3C78D8"/>
                </a:solidFill>
              </a:rPr>
              <a:t>Avoiding need for 100TW of gas which would have cost more than £7 billion</a:t>
            </a:r>
            <a:endParaRPr>
              <a:solidFill>
                <a:srgbClr val="3C78D8"/>
              </a:solidFill>
            </a:endParaRPr>
          </a:p>
          <a:p>
            <a:pPr marL="0" lvl="0" indent="0" algn="l" rtl="0">
              <a:spcBef>
                <a:spcPts val="0"/>
              </a:spcBef>
              <a:spcAft>
                <a:spcPts val="0"/>
              </a:spcAft>
              <a:buNone/>
            </a:pPr>
            <a:endParaRPr>
              <a:solidFill>
                <a:srgbClr val="3C78D8"/>
              </a:solidFill>
            </a:endParaRPr>
          </a:p>
          <a:p>
            <a:pPr marL="0" lvl="0" indent="0" algn="l" rtl="0">
              <a:lnSpc>
                <a:spcPct val="115000"/>
              </a:lnSpc>
              <a:spcBef>
                <a:spcPts val="0"/>
              </a:spcBef>
              <a:spcAft>
                <a:spcPts val="0"/>
              </a:spcAft>
              <a:buClr>
                <a:schemeClr val="dk1"/>
              </a:buClr>
              <a:buSzPts val="1100"/>
              <a:buFont typeface="Arial"/>
              <a:buNone/>
            </a:pPr>
            <a:r>
              <a:rPr lang="en-GB">
                <a:solidFill>
                  <a:srgbClr val="3C78D8"/>
                </a:solidFill>
              </a:rPr>
              <a:t>Currently gas costing 9 times cost of wind.</a:t>
            </a:r>
            <a:endParaRPr>
              <a:solidFill>
                <a:srgbClr val="3C78D8"/>
              </a:solidFill>
            </a:endParaRPr>
          </a:p>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28"/>
          <p:cNvPicPr preferRelativeResize="0"/>
          <p:nvPr/>
        </p:nvPicPr>
        <p:blipFill>
          <a:blip r:embed="rId3">
            <a:alphaModFix/>
          </a:blip>
          <a:stretch>
            <a:fillRect/>
          </a:stretch>
        </p:blipFill>
        <p:spPr>
          <a:xfrm>
            <a:off x="152400" y="152400"/>
            <a:ext cx="8602132" cy="4838699"/>
          </a:xfrm>
          <a:prstGeom prst="rect">
            <a:avLst/>
          </a:prstGeom>
          <a:noFill/>
          <a:ln>
            <a:noFill/>
          </a:ln>
        </p:spPr>
      </p:pic>
      <p:sp>
        <p:nvSpPr>
          <p:cNvPr id="161" name="Google Shape;161;p28"/>
          <p:cNvSpPr txBox="1"/>
          <p:nvPr/>
        </p:nvSpPr>
        <p:spPr>
          <a:xfrm>
            <a:off x="7189525" y="3476350"/>
            <a:ext cx="13260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200">
                <a:solidFill>
                  <a:schemeClr val="lt1"/>
                </a:solidFill>
              </a:rPr>
              <a:t>The End</a:t>
            </a:r>
            <a:endParaRPr sz="22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Other useful slides</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2" name="Google Shape;182;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3" name="Google Shape;183;p32"/>
          <p:cNvPicPr preferRelativeResize="0"/>
          <p:nvPr/>
        </p:nvPicPr>
        <p:blipFill>
          <a:blip r:embed="rId3">
            <a:alphaModFix/>
          </a:blip>
          <a:stretch>
            <a:fillRect/>
          </a:stretch>
        </p:blipFill>
        <p:spPr>
          <a:xfrm>
            <a:off x="283677" y="0"/>
            <a:ext cx="8576646"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33"/>
          <p:cNvPicPr preferRelativeResize="0"/>
          <p:nvPr/>
        </p:nvPicPr>
        <p:blipFill>
          <a:blip r:embed="rId3">
            <a:alphaModFix/>
          </a:blip>
          <a:stretch>
            <a:fillRect/>
          </a:stretch>
        </p:blipFill>
        <p:spPr>
          <a:xfrm>
            <a:off x="799636" y="0"/>
            <a:ext cx="7544727"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4"/>
          <p:cNvPicPr preferRelativeResize="0"/>
          <p:nvPr/>
        </p:nvPicPr>
        <p:blipFill>
          <a:blip r:embed="rId3">
            <a:alphaModFix/>
          </a:blip>
          <a:stretch>
            <a:fillRect/>
          </a:stretch>
        </p:blipFill>
        <p:spPr>
          <a:xfrm>
            <a:off x="60059" y="49375"/>
            <a:ext cx="7919280" cy="5143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a:t> </a:t>
            </a:r>
            <a:endParaRPr/>
          </a:p>
        </p:txBody>
      </p:sp>
      <p:pic>
        <p:nvPicPr>
          <p:cNvPr id="199" name="Google Shape;199;p35"/>
          <p:cNvPicPr preferRelativeResize="0"/>
          <p:nvPr/>
        </p:nvPicPr>
        <p:blipFill rotWithShape="1">
          <a:blip r:embed="rId3">
            <a:alphaModFix/>
          </a:blip>
          <a:srcRect l="26249" t="23447" r="3357" b="6204"/>
          <a:stretch/>
        </p:blipFill>
        <p:spPr>
          <a:xfrm>
            <a:off x="415325" y="1152475"/>
            <a:ext cx="4156675" cy="3618400"/>
          </a:xfrm>
          <a:prstGeom prst="rect">
            <a:avLst/>
          </a:prstGeom>
          <a:noFill/>
          <a:ln>
            <a:noFill/>
          </a:ln>
        </p:spPr>
      </p:pic>
      <p:pic>
        <p:nvPicPr>
          <p:cNvPr id="200" name="Google Shape;200;p35"/>
          <p:cNvPicPr preferRelativeResize="0"/>
          <p:nvPr/>
        </p:nvPicPr>
        <p:blipFill>
          <a:blip r:embed="rId4">
            <a:alphaModFix/>
          </a:blip>
          <a:stretch>
            <a:fillRect/>
          </a:stretch>
        </p:blipFill>
        <p:spPr>
          <a:xfrm>
            <a:off x="4116200" y="1240975"/>
            <a:ext cx="6133776" cy="34534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06" name="Google Shape;206;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07" name="Google Shape;207;p36"/>
          <p:cNvPicPr preferRelativeResize="0"/>
          <p:nvPr/>
        </p:nvPicPr>
        <p:blipFill>
          <a:blip r:embed="rId3">
            <a:alphaModFix/>
          </a:blip>
          <a:stretch>
            <a:fillRect/>
          </a:stretch>
        </p:blipFill>
        <p:spPr>
          <a:xfrm>
            <a:off x="4324050" y="279100"/>
            <a:ext cx="5136624" cy="48644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37"/>
          <p:cNvPicPr preferRelativeResize="0"/>
          <p:nvPr/>
        </p:nvPicPr>
        <p:blipFill>
          <a:blip r:embed="rId3">
            <a:alphaModFix/>
          </a:blip>
          <a:stretch>
            <a:fillRect/>
          </a:stretch>
        </p:blipFill>
        <p:spPr>
          <a:xfrm>
            <a:off x="862683" y="0"/>
            <a:ext cx="7418636" cy="51435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38"/>
          <p:cNvPicPr preferRelativeResize="0"/>
          <p:nvPr/>
        </p:nvPicPr>
        <p:blipFill>
          <a:blip r:embed="rId3">
            <a:alphaModFix/>
          </a:blip>
          <a:stretch>
            <a:fillRect/>
          </a:stretch>
        </p:blipFill>
        <p:spPr>
          <a:xfrm>
            <a:off x="990384" y="0"/>
            <a:ext cx="7163232" cy="51434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4" name="Google Shape;224;p39"/>
          <p:cNvPicPr preferRelativeResize="0"/>
          <p:nvPr/>
        </p:nvPicPr>
        <p:blipFill rotWithShape="1">
          <a:blip r:embed="rId3">
            <a:alphaModFix/>
          </a:blip>
          <a:srcRect t="13859" r="-1967"/>
          <a:stretch/>
        </p:blipFill>
        <p:spPr>
          <a:xfrm>
            <a:off x="174171" y="217714"/>
            <a:ext cx="6732805" cy="481006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31" name="Google Shape;231;p40"/>
          <p:cNvPicPr preferRelativeResize="0"/>
          <p:nvPr/>
        </p:nvPicPr>
        <p:blipFill>
          <a:blip r:embed="rId3">
            <a:alphaModFix/>
          </a:blip>
          <a:stretch>
            <a:fillRect/>
          </a:stretch>
        </p:blipFill>
        <p:spPr>
          <a:xfrm>
            <a:off x="333828" y="290286"/>
            <a:ext cx="8592457" cy="474617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37" name="Google Shape;237;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38" name="Google Shape;238;p4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2081</Words>
  <Application>Microsoft Office PowerPoint</Application>
  <PresentationFormat>On-screen Show (16:9)</PresentationFormat>
  <Paragraphs>186</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Times New Roman</vt:lpstr>
      <vt:lpstr>Georgia</vt:lpstr>
      <vt:lpstr>Roboto</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 Energy - The Challenge</vt:lpstr>
      <vt:lpstr>PowerPoint Presentation</vt:lpstr>
      <vt:lpstr>Home Energy - The Opportunity</vt:lpstr>
      <vt:lpstr>PowerPoint Presentation</vt:lpstr>
      <vt:lpstr>PowerPoint Presentation</vt:lpstr>
      <vt:lpstr>Other useful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Mark Thompson</cp:lastModifiedBy>
  <cp:revision>8</cp:revision>
  <cp:lastPrinted>2022-09-02T16:23:31Z</cp:lastPrinted>
  <dcterms:modified xsi:type="dcterms:W3CDTF">2022-09-04T21:23:07Z</dcterms:modified>
</cp:coreProperties>
</file>